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2" r:id="rId2"/>
    <p:sldMasterId id="2147483855" r:id="rId3"/>
  </p:sldMasterIdLst>
  <p:notesMasterIdLst>
    <p:notesMasterId r:id="rId24"/>
  </p:notesMasterIdLst>
  <p:sldIdLst>
    <p:sldId id="256" r:id="rId4"/>
    <p:sldId id="271" r:id="rId5"/>
    <p:sldId id="280" r:id="rId6"/>
    <p:sldId id="279" r:id="rId7"/>
    <p:sldId id="268" r:id="rId8"/>
    <p:sldId id="272" r:id="rId9"/>
    <p:sldId id="277" r:id="rId10"/>
    <p:sldId id="261" r:id="rId11"/>
    <p:sldId id="259" r:id="rId12"/>
    <p:sldId id="257" r:id="rId13"/>
    <p:sldId id="262" r:id="rId14"/>
    <p:sldId id="266" r:id="rId15"/>
    <p:sldId id="260" r:id="rId16"/>
    <p:sldId id="265" r:id="rId17"/>
    <p:sldId id="276" r:id="rId18"/>
    <p:sldId id="273" r:id="rId19"/>
    <p:sldId id="278" r:id="rId20"/>
    <p:sldId id="269" r:id="rId21"/>
    <p:sldId id="270" r:id="rId22"/>
    <p:sldId id="281"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6" autoAdjust="0"/>
    <p:restoredTop sz="87780"/>
  </p:normalViewPr>
  <p:slideViewPr>
    <p:cSldViewPr snapToGrid="0">
      <p:cViewPr varScale="1">
        <p:scale>
          <a:sx n="63" d="100"/>
          <a:sy n="63" d="100"/>
        </p:scale>
        <p:origin x="10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78D5A-04EA-D440-84A6-CD1FD6BB02E0}" type="datetimeFigureOut">
              <a:rPr lang="en-US" smtClean="0"/>
              <a:t>10/18/2018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DB5EE-FEAC-5B41-BB43-26B35DC41C90}" type="slidenum">
              <a:rPr lang="en-US" smtClean="0"/>
              <a:t>‹#›</a:t>
            </a:fld>
            <a:endParaRPr lang="en-US"/>
          </a:p>
        </p:txBody>
      </p:sp>
    </p:spTree>
    <p:extLst>
      <p:ext uri="{BB962C8B-B14F-4D97-AF65-F5344CB8AC3E}">
        <p14:creationId xmlns:p14="http://schemas.microsoft.com/office/powerpoint/2010/main" val="2134915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looking closer at this poster, it’s not the best example of APA. I suggest removing it from this spot or removing entirely from presentation.</a:t>
            </a:r>
          </a:p>
        </p:txBody>
      </p:sp>
      <p:sp>
        <p:nvSpPr>
          <p:cNvPr id="4" name="Slide Number Placeholder 3"/>
          <p:cNvSpPr>
            <a:spLocks noGrp="1"/>
          </p:cNvSpPr>
          <p:nvPr>
            <p:ph type="sldNum" sz="quarter" idx="5"/>
          </p:nvPr>
        </p:nvSpPr>
        <p:spPr/>
        <p:txBody>
          <a:bodyPr/>
          <a:lstStyle/>
          <a:p>
            <a:fld id="{597DB5EE-FEAC-5B41-BB43-26B35DC41C90}" type="slidenum">
              <a:rPr lang="en-US" smtClean="0"/>
              <a:t>8</a:t>
            </a:fld>
            <a:endParaRPr lang="en-US"/>
          </a:p>
        </p:txBody>
      </p:sp>
    </p:spTree>
    <p:extLst>
      <p:ext uri="{BB962C8B-B14F-4D97-AF65-F5344CB8AC3E}">
        <p14:creationId xmlns:p14="http://schemas.microsoft.com/office/powerpoint/2010/main" val="2589292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11988800" y="0"/>
            <a:ext cx="203200"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285" tIns="7143" rIns="14285" bIns="7143" rtlCol="0" anchor="ctr"/>
          <a:lstStyle/>
          <a:p>
            <a:pPr algn="ctr"/>
            <a:endParaRPr lang="en-US" sz="375" dirty="0"/>
          </a:p>
        </p:txBody>
      </p:sp>
      <p:sp>
        <p:nvSpPr>
          <p:cNvPr id="16" name="Rectangle 15"/>
          <p:cNvSpPr/>
          <p:nvPr userDrawn="1"/>
        </p:nvSpPr>
        <p:spPr>
          <a:xfrm>
            <a:off x="-1" y="0"/>
            <a:ext cx="203200" cy="685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285" tIns="7143" rIns="14285" bIns="7143" rtlCol="0" anchor="ctr"/>
          <a:lstStyle/>
          <a:p>
            <a:pPr algn="ctr"/>
            <a:endParaRPr lang="en-US" sz="375" dirty="0"/>
          </a:p>
        </p:txBody>
      </p:sp>
      <p:sp>
        <p:nvSpPr>
          <p:cNvPr id="17" name="Rectangle 16"/>
          <p:cNvSpPr/>
          <p:nvPr userDrawn="1"/>
        </p:nvSpPr>
        <p:spPr>
          <a:xfrm>
            <a:off x="0" y="0"/>
            <a:ext cx="12192000" cy="8572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285" tIns="7143" rIns="14285" bIns="7143" rtlCol="0" anchor="ctr"/>
          <a:lstStyle/>
          <a:p>
            <a:pPr algn="ctr"/>
            <a:endParaRPr lang="en-US" sz="375" dirty="0"/>
          </a:p>
        </p:txBody>
      </p:sp>
      <p:sp>
        <p:nvSpPr>
          <p:cNvPr id="18" name="Rectangle 17"/>
          <p:cNvSpPr/>
          <p:nvPr userDrawn="1"/>
        </p:nvSpPr>
        <p:spPr>
          <a:xfrm>
            <a:off x="0" y="6000750"/>
            <a:ext cx="12192000" cy="8572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285" tIns="7143" rIns="14285" bIns="7143" rtlCol="0" anchor="ctr"/>
          <a:lstStyle/>
          <a:p>
            <a:pPr algn="ctr"/>
            <a:endParaRPr lang="en-US" sz="375" dirty="0"/>
          </a:p>
        </p:txBody>
      </p:sp>
      <p:sp>
        <p:nvSpPr>
          <p:cNvPr id="11" name="Instructions"/>
          <p:cNvSpPr/>
          <p:nvPr userDrawn="1"/>
        </p:nvSpPr>
        <p:spPr>
          <a:xfrm>
            <a:off x="-2921000" y="0"/>
            <a:ext cx="2667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5713" tIns="35713" rIns="35713" bIns="35713" rtlCol="0" anchor="t"/>
          <a:lstStyle>
            <a:defPPr>
              <a:defRPr lang="en-US"/>
            </a:defPPr>
            <a:lvl1pPr marL="0" algn="l" defTabSz="3686861" rtl="0" eaLnBrk="1" latinLnBrk="0" hangingPunct="1">
              <a:defRPr sz="7258" kern="1200">
                <a:solidFill>
                  <a:schemeClr val="lt1"/>
                </a:solidFill>
                <a:latin typeface="+mn-lt"/>
                <a:ea typeface="+mn-ea"/>
                <a:cs typeface="+mn-cs"/>
              </a:defRPr>
            </a:lvl1pPr>
            <a:lvl2pPr marL="1843430" algn="l" defTabSz="3686861" rtl="0" eaLnBrk="1" latinLnBrk="0" hangingPunct="1">
              <a:defRPr sz="7258" kern="1200">
                <a:solidFill>
                  <a:schemeClr val="lt1"/>
                </a:solidFill>
                <a:latin typeface="+mn-lt"/>
                <a:ea typeface="+mn-ea"/>
                <a:cs typeface="+mn-cs"/>
              </a:defRPr>
            </a:lvl2pPr>
            <a:lvl3pPr marL="3686861" algn="l" defTabSz="3686861" rtl="0" eaLnBrk="1" latinLnBrk="0" hangingPunct="1">
              <a:defRPr sz="7258" kern="1200">
                <a:solidFill>
                  <a:schemeClr val="lt1"/>
                </a:solidFill>
                <a:latin typeface="+mn-lt"/>
                <a:ea typeface="+mn-ea"/>
                <a:cs typeface="+mn-cs"/>
              </a:defRPr>
            </a:lvl3pPr>
            <a:lvl4pPr marL="5530291" algn="l" defTabSz="3686861" rtl="0" eaLnBrk="1" latinLnBrk="0" hangingPunct="1">
              <a:defRPr sz="7258" kern="1200">
                <a:solidFill>
                  <a:schemeClr val="lt1"/>
                </a:solidFill>
                <a:latin typeface="+mn-lt"/>
                <a:ea typeface="+mn-ea"/>
                <a:cs typeface="+mn-cs"/>
              </a:defRPr>
            </a:lvl4pPr>
            <a:lvl5pPr marL="7373722" algn="l" defTabSz="3686861" rtl="0" eaLnBrk="1" latinLnBrk="0" hangingPunct="1">
              <a:defRPr sz="7258" kern="1200">
                <a:solidFill>
                  <a:schemeClr val="lt1"/>
                </a:solidFill>
                <a:latin typeface="+mn-lt"/>
                <a:ea typeface="+mn-ea"/>
                <a:cs typeface="+mn-cs"/>
              </a:defRPr>
            </a:lvl5pPr>
            <a:lvl6pPr marL="9217152" algn="l" defTabSz="3686861" rtl="0" eaLnBrk="1" latinLnBrk="0" hangingPunct="1">
              <a:defRPr sz="7258" kern="1200">
                <a:solidFill>
                  <a:schemeClr val="lt1"/>
                </a:solidFill>
                <a:latin typeface="+mn-lt"/>
                <a:ea typeface="+mn-ea"/>
                <a:cs typeface="+mn-cs"/>
              </a:defRPr>
            </a:lvl6pPr>
            <a:lvl7pPr marL="11060582" algn="l" defTabSz="3686861" rtl="0" eaLnBrk="1" latinLnBrk="0" hangingPunct="1">
              <a:defRPr sz="7258" kern="1200">
                <a:solidFill>
                  <a:schemeClr val="lt1"/>
                </a:solidFill>
                <a:latin typeface="+mn-lt"/>
                <a:ea typeface="+mn-ea"/>
                <a:cs typeface="+mn-cs"/>
              </a:defRPr>
            </a:lvl7pPr>
            <a:lvl8pPr marL="12904013" algn="l" defTabSz="3686861" rtl="0" eaLnBrk="1" latinLnBrk="0" hangingPunct="1">
              <a:defRPr sz="7258" kern="1200">
                <a:solidFill>
                  <a:schemeClr val="lt1"/>
                </a:solidFill>
                <a:latin typeface="+mn-lt"/>
                <a:ea typeface="+mn-ea"/>
                <a:cs typeface="+mn-cs"/>
              </a:defRPr>
            </a:lvl8pPr>
            <a:lvl9pPr marL="14747443" algn="l" defTabSz="3686861" rtl="0" eaLnBrk="1" latinLnBrk="0" hangingPunct="1">
              <a:defRPr sz="7258" kern="1200">
                <a:solidFill>
                  <a:schemeClr val="lt1"/>
                </a:solidFill>
                <a:latin typeface="+mn-lt"/>
                <a:ea typeface="+mn-ea"/>
                <a:cs typeface="+mn-cs"/>
              </a:defRPr>
            </a:lvl9pPr>
          </a:lstStyle>
          <a:p>
            <a:pPr lvl="0">
              <a:spcBef>
                <a:spcPts val="0"/>
              </a:spcBef>
              <a:spcAft>
                <a:spcPts val="375"/>
              </a:spcAft>
            </a:pPr>
            <a:r>
              <a:rPr lang="en-US" sz="1500" dirty="0">
                <a:solidFill>
                  <a:srgbClr val="7F7F7F"/>
                </a:solidFill>
                <a:latin typeface="Calibri" pitchFamily="34" charset="0"/>
                <a:cs typeface="Calibri" panose="020F0502020204030204" pitchFamily="34" charset="0"/>
              </a:rPr>
              <a:t>Poster Print Size:</a:t>
            </a:r>
            <a:endParaRPr sz="1500" dirty="0">
              <a:solidFill>
                <a:srgbClr val="7F7F7F"/>
              </a:solidFill>
              <a:latin typeface="Calibri" pitchFamily="34" charset="0"/>
              <a:cs typeface="Calibri" panose="020F0502020204030204" pitchFamily="34" charset="0"/>
            </a:endParaRPr>
          </a:p>
          <a:p>
            <a:pPr lvl="0">
              <a:spcBef>
                <a:spcPts val="0"/>
              </a:spcBef>
              <a:spcAft>
                <a:spcPts val="375"/>
              </a:spcAft>
            </a:pPr>
            <a:r>
              <a:rPr lang="en-US" sz="1021" dirty="0">
                <a:solidFill>
                  <a:srgbClr val="7F7F7F"/>
                </a:solidFill>
                <a:latin typeface="Calibri" pitchFamily="34" charset="0"/>
                <a:cs typeface="Calibri" panose="020F0502020204030204" pitchFamily="34" charset="0"/>
              </a:rPr>
              <a:t>This poster template is 36” high by 48” wide. It can be used to print any poster with a 3:4 aspect ratio.</a:t>
            </a:r>
          </a:p>
          <a:p>
            <a:pPr lvl="0">
              <a:spcBef>
                <a:spcPts val="0"/>
              </a:spcBef>
              <a:spcAft>
                <a:spcPts val="375"/>
              </a:spcAft>
            </a:pPr>
            <a:r>
              <a:rPr lang="en-US" sz="1500" dirty="0">
                <a:solidFill>
                  <a:srgbClr val="7F7F7F"/>
                </a:solidFill>
                <a:latin typeface="Calibri" pitchFamily="34" charset="0"/>
                <a:cs typeface="Calibri" panose="020F0502020204030204" pitchFamily="34" charset="0"/>
              </a:rPr>
              <a:t>Placeholders</a:t>
            </a:r>
            <a:r>
              <a:rPr sz="1500" dirty="0">
                <a:solidFill>
                  <a:srgbClr val="7F7F7F"/>
                </a:solidFill>
                <a:latin typeface="Calibri" pitchFamily="34" charset="0"/>
                <a:cs typeface="Calibri" panose="020F0502020204030204" pitchFamily="34" charset="0"/>
              </a:rPr>
              <a:t>:</a:t>
            </a:r>
          </a:p>
          <a:p>
            <a:pPr lvl="0">
              <a:spcBef>
                <a:spcPts val="0"/>
              </a:spcBef>
              <a:spcAft>
                <a:spcPts val="375"/>
              </a:spcAft>
            </a:pPr>
            <a:r>
              <a:rPr sz="1021" dirty="0">
                <a:solidFill>
                  <a:srgbClr val="7F7F7F"/>
                </a:solidFill>
                <a:latin typeface="Calibri" pitchFamily="34" charset="0"/>
                <a:cs typeface="Calibri" panose="020F0502020204030204" pitchFamily="34" charset="0"/>
              </a:rPr>
              <a:t>The </a:t>
            </a:r>
            <a:r>
              <a:rPr lang="en-US" sz="1021" dirty="0">
                <a:solidFill>
                  <a:srgbClr val="7F7F7F"/>
                </a:solidFill>
                <a:latin typeface="Calibri" pitchFamily="34" charset="0"/>
                <a:cs typeface="Calibri" panose="020F0502020204030204" pitchFamily="34" charset="0"/>
              </a:rPr>
              <a:t>various elements included</a:t>
            </a:r>
            <a:r>
              <a:rPr sz="1021" dirty="0">
                <a:solidFill>
                  <a:srgbClr val="7F7F7F"/>
                </a:solidFill>
                <a:latin typeface="Calibri" pitchFamily="34" charset="0"/>
                <a:cs typeface="Calibri" panose="020F0502020204030204" pitchFamily="34" charset="0"/>
              </a:rPr>
              <a:t> in this </a:t>
            </a:r>
            <a:r>
              <a:rPr lang="en-US" sz="1021" dirty="0">
                <a:solidFill>
                  <a:srgbClr val="7F7F7F"/>
                </a:solidFill>
                <a:latin typeface="Calibri" pitchFamily="34" charset="0"/>
                <a:cs typeface="Calibri" panose="020F0502020204030204" pitchFamily="34" charset="0"/>
              </a:rPr>
              <a:t>poster are ones</a:t>
            </a:r>
            <a:r>
              <a:rPr lang="en-US" sz="1021" baseline="0" dirty="0">
                <a:solidFill>
                  <a:srgbClr val="7F7F7F"/>
                </a:solidFill>
                <a:latin typeface="Calibri" pitchFamily="34" charset="0"/>
                <a:cs typeface="Calibri" panose="020F0502020204030204" pitchFamily="34" charset="0"/>
              </a:rPr>
              <a:t> we often see in medical, research, and scientific posters.</a:t>
            </a:r>
            <a:r>
              <a:rPr sz="1021" dirty="0">
                <a:solidFill>
                  <a:srgbClr val="7F7F7F"/>
                </a:solidFill>
                <a:latin typeface="Calibri" pitchFamily="34" charset="0"/>
                <a:cs typeface="Calibri" panose="020F0502020204030204" pitchFamily="34" charset="0"/>
              </a:rPr>
              <a:t> </a:t>
            </a:r>
            <a:r>
              <a:rPr lang="en-US" sz="1021" dirty="0">
                <a:solidFill>
                  <a:srgbClr val="7F7F7F"/>
                </a:solidFill>
                <a:latin typeface="Calibri" pitchFamily="34" charset="0"/>
                <a:cs typeface="Calibri" panose="020F0502020204030204" pitchFamily="34" charset="0"/>
              </a:rPr>
              <a:t>Feel</a:t>
            </a:r>
            <a:r>
              <a:rPr lang="en-US" sz="1021" baseline="0" dirty="0">
                <a:solidFill>
                  <a:srgbClr val="7F7F7F"/>
                </a:solidFill>
                <a:latin typeface="Calibri" pitchFamily="34" charset="0"/>
                <a:cs typeface="Calibri" panose="020F0502020204030204" pitchFamily="34" charset="0"/>
              </a:rPr>
              <a:t> free to edit, move,  add, and delete items, or change the layout to suit your needs. Always check with your conference organizer for specific requirements.</a:t>
            </a:r>
          </a:p>
          <a:p>
            <a:pPr lvl="0">
              <a:spcBef>
                <a:spcPts val="0"/>
              </a:spcBef>
              <a:spcAft>
                <a:spcPts val="375"/>
              </a:spcAft>
            </a:pPr>
            <a:r>
              <a:rPr lang="en-US" sz="1500" dirty="0">
                <a:solidFill>
                  <a:srgbClr val="7F7F7F"/>
                </a:solidFill>
                <a:latin typeface="Calibri" pitchFamily="34" charset="0"/>
                <a:cs typeface="Calibri" panose="020F0502020204030204" pitchFamily="34" charset="0"/>
              </a:rPr>
              <a:t>Image</a:t>
            </a:r>
            <a:r>
              <a:rPr lang="en-US" sz="1500" baseline="0" dirty="0">
                <a:solidFill>
                  <a:srgbClr val="7F7F7F"/>
                </a:solidFill>
                <a:latin typeface="Calibri" pitchFamily="34" charset="0"/>
                <a:cs typeface="Calibri" panose="020F0502020204030204" pitchFamily="34" charset="0"/>
              </a:rPr>
              <a:t> Quality</a:t>
            </a:r>
            <a:r>
              <a:rPr lang="en-US" sz="1500" dirty="0">
                <a:solidFill>
                  <a:srgbClr val="7F7F7F"/>
                </a:solidFill>
                <a:latin typeface="Calibri" pitchFamily="34" charset="0"/>
                <a:cs typeface="Calibri" panose="020F0502020204030204" pitchFamily="34" charset="0"/>
              </a:rPr>
              <a:t>:</a:t>
            </a:r>
          </a:p>
          <a:p>
            <a:pPr lvl="0">
              <a:spcBef>
                <a:spcPts val="0"/>
              </a:spcBef>
              <a:spcAft>
                <a:spcPts val="375"/>
              </a:spcAft>
            </a:pPr>
            <a:r>
              <a:rPr lang="en-US" sz="1021" dirty="0">
                <a:solidFill>
                  <a:srgbClr val="7F7F7F"/>
                </a:solidFill>
                <a:latin typeface="Calibri" pitchFamily="34" charset="0"/>
                <a:cs typeface="Calibri" panose="020F0502020204030204" pitchFamily="34" charset="0"/>
              </a:rPr>
              <a:t>You can place digital photos or logo art in your poster file by selecting the </a:t>
            </a:r>
            <a:r>
              <a:rPr lang="en-US" sz="1021" b="1" dirty="0">
                <a:solidFill>
                  <a:srgbClr val="7F7F7F"/>
                </a:solidFill>
                <a:latin typeface="Calibri" pitchFamily="34" charset="0"/>
                <a:cs typeface="Calibri" panose="020F0502020204030204" pitchFamily="34" charset="0"/>
              </a:rPr>
              <a:t>Insert, Picture</a:t>
            </a:r>
            <a:r>
              <a:rPr lang="en-US" sz="1021" dirty="0">
                <a:solidFill>
                  <a:srgbClr val="7F7F7F"/>
                </a:solidFill>
                <a:latin typeface="Calibri" pitchFamily="34" charset="0"/>
                <a:cs typeface="Calibri" panose="020F0502020204030204" pitchFamily="34" charset="0"/>
              </a:rPr>
              <a:t> command, or by using standard copy &amp; paste. For best results, all graphic elements should be at least </a:t>
            </a:r>
            <a:r>
              <a:rPr lang="en-US" sz="1021" b="1" dirty="0">
                <a:solidFill>
                  <a:srgbClr val="7F7F7F"/>
                </a:solidFill>
                <a:latin typeface="Calibri" pitchFamily="34" charset="0"/>
                <a:cs typeface="Calibri" panose="020F0502020204030204" pitchFamily="34" charset="0"/>
              </a:rPr>
              <a:t>150-200 pixels per inch in their final printed size</a:t>
            </a:r>
            <a:r>
              <a:rPr lang="en-US" sz="1021" dirty="0">
                <a:solidFill>
                  <a:srgbClr val="7F7F7F"/>
                </a:solidFill>
                <a:latin typeface="Calibri" pitchFamily="34" charset="0"/>
                <a:cs typeface="Calibri" panose="020F0502020204030204" pitchFamily="34" charset="0"/>
              </a:rPr>
              <a:t>. For instance, a 1600 x 1200 pixel</a:t>
            </a:r>
            <a:r>
              <a:rPr lang="en-US" sz="1021" baseline="0" dirty="0">
                <a:solidFill>
                  <a:srgbClr val="7F7F7F"/>
                </a:solidFill>
                <a:latin typeface="Calibri" pitchFamily="34" charset="0"/>
                <a:cs typeface="Calibri" panose="020F0502020204030204" pitchFamily="34" charset="0"/>
              </a:rPr>
              <a:t> photo will usually look fine up to </a:t>
            </a:r>
            <a:r>
              <a:rPr lang="en-US" sz="1021" dirty="0">
                <a:solidFill>
                  <a:srgbClr val="7F7F7F"/>
                </a:solidFill>
                <a:latin typeface="Calibri" pitchFamily="34" charset="0"/>
                <a:cs typeface="Calibri" panose="020F0502020204030204" pitchFamily="34" charset="0"/>
              </a:rPr>
              <a:t>8“-10” wide on your printed poster.</a:t>
            </a:r>
          </a:p>
          <a:p>
            <a:pPr lvl="0">
              <a:spcBef>
                <a:spcPts val="0"/>
              </a:spcBef>
              <a:spcAft>
                <a:spcPts val="375"/>
              </a:spcAft>
            </a:pPr>
            <a:r>
              <a:rPr lang="en-US" sz="1021" dirty="0">
                <a:solidFill>
                  <a:srgbClr val="7F7F7F"/>
                </a:solidFill>
                <a:latin typeface="Calibri" pitchFamily="34" charset="0"/>
                <a:cs typeface="Calibri" panose="020F0502020204030204" pitchFamily="34" charset="0"/>
              </a:rPr>
              <a:t>To preview the print quality of images, select a magnification of 100% when previewing your poster. This will give you a good idea of what it will look like in print. If you are laying out a large poster and using half-scale dimensions, be sure to preview your graphics at 200% to see them at their final printed size.</a:t>
            </a:r>
          </a:p>
          <a:p>
            <a:pPr lvl="0">
              <a:spcBef>
                <a:spcPts val="0"/>
              </a:spcBef>
              <a:spcAft>
                <a:spcPts val="375"/>
              </a:spcAft>
            </a:pPr>
            <a:r>
              <a:rPr lang="en-US" sz="1021" dirty="0">
                <a:solidFill>
                  <a:srgbClr val="7F7F7F"/>
                </a:solidFill>
                <a:latin typeface="Calibri" pitchFamily="34" charset="0"/>
                <a:cs typeface="Calibri" panose="020F0502020204030204" pitchFamily="34" charset="0"/>
              </a:rPr>
              <a:t>Please note that graphics from websites (such as the logo on your hospital's or university's home page) will only be 72dpi and not suitable for printing.</a:t>
            </a:r>
          </a:p>
          <a:p>
            <a:pPr lvl="0" algn="ctr">
              <a:spcBef>
                <a:spcPts val="0"/>
              </a:spcBef>
              <a:spcAft>
                <a:spcPts val="375"/>
              </a:spcAft>
            </a:pPr>
            <a:br>
              <a:rPr lang="en-US" sz="750" dirty="0">
                <a:solidFill>
                  <a:srgbClr val="7F7F7F"/>
                </a:solidFill>
                <a:latin typeface="Calibri" pitchFamily="34" charset="0"/>
                <a:cs typeface="Calibri" panose="020F0502020204030204" pitchFamily="34" charset="0"/>
              </a:rPr>
            </a:br>
            <a:r>
              <a:rPr lang="en-US" sz="750" dirty="0">
                <a:solidFill>
                  <a:srgbClr val="7F7F7F"/>
                </a:solidFill>
                <a:latin typeface="Calibri" pitchFamily="34" charset="0"/>
                <a:cs typeface="Calibri" panose="020F0502020204030204" pitchFamily="34" charset="0"/>
              </a:rPr>
              <a:t>[This sidebar area does not print.]</a:t>
            </a:r>
          </a:p>
        </p:txBody>
      </p:sp>
      <p:grpSp>
        <p:nvGrpSpPr>
          <p:cNvPr id="12" name="Group 11"/>
          <p:cNvGrpSpPr/>
          <p:nvPr userDrawn="1"/>
        </p:nvGrpSpPr>
        <p:grpSpPr>
          <a:xfrm>
            <a:off x="12446000" y="0"/>
            <a:ext cx="2667000" cy="6858000"/>
            <a:chOff x="33832800" y="0"/>
            <a:chExt cx="12801600" cy="43891200"/>
          </a:xfrm>
        </p:grpSpPr>
        <p:sp>
          <p:nvSpPr>
            <p:cNvPr id="13" name="Instructions"/>
            <p:cNvSpPr/>
            <p:nvPr userDrawn="1"/>
          </p:nvSpPr>
          <p:spPr>
            <a:xfrm>
              <a:off x="33832800" y="0"/>
              <a:ext cx="12801600" cy="43891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228600" rIns="228600" bIns="228600" rtlCol="0" anchor="t"/>
            <a:lstStyle>
              <a:defPPr>
                <a:defRPr lang="en-US"/>
              </a:defPPr>
              <a:lvl1pPr marL="0" algn="l" defTabSz="3686861" rtl="0" eaLnBrk="1" latinLnBrk="0" hangingPunct="1">
                <a:defRPr sz="7258" kern="1200">
                  <a:solidFill>
                    <a:schemeClr val="lt1"/>
                  </a:solidFill>
                  <a:latin typeface="+mn-lt"/>
                  <a:ea typeface="+mn-ea"/>
                  <a:cs typeface="+mn-cs"/>
                </a:defRPr>
              </a:lvl1pPr>
              <a:lvl2pPr marL="1843430" algn="l" defTabSz="3686861" rtl="0" eaLnBrk="1" latinLnBrk="0" hangingPunct="1">
                <a:defRPr sz="7258" kern="1200">
                  <a:solidFill>
                    <a:schemeClr val="lt1"/>
                  </a:solidFill>
                  <a:latin typeface="+mn-lt"/>
                  <a:ea typeface="+mn-ea"/>
                  <a:cs typeface="+mn-cs"/>
                </a:defRPr>
              </a:lvl2pPr>
              <a:lvl3pPr marL="3686861" algn="l" defTabSz="3686861" rtl="0" eaLnBrk="1" latinLnBrk="0" hangingPunct="1">
                <a:defRPr sz="7258" kern="1200">
                  <a:solidFill>
                    <a:schemeClr val="lt1"/>
                  </a:solidFill>
                  <a:latin typeface="+mn-lt"/>
                  <a:ea typeface="+mn-ea"/>
                  <a:cs typeface="+mn-cs"/>
                </a:defRPr>
              </a:lvl3pPr>
              <a:lvl4pPr marL="5530291" algn="l" defTabSz="3686861" rtl="0" eaLnBrk="1" latinLnBrk="0" hangingPunct="1">
                <a:defRPr sz="7258" kern="1200">
                  <a:solidFill>
                    <a:schemeClr val="lt1"/>
                  </a:solidFill>
                  <a:latin typeface="+mn-lt"/>
                  <a:ea typeface="+mn-ea"/>
                  <a:cs typeface="+mn-cs"/>
                </a:defRPr>
              </a:lvl4pPr>
              <a:lvl5pPr marL="7373722" algn="l" defTabSz="3686861" rtl="0" eaLnBrk="1" latinLnBrk="0" hangingPunct="1">
                <a:defRPr sz="7258" kern="1200">
                  <a:solidFill>
                    <a:schemeClr val="lt1"/>
                  </a:solidFill>
                  <a:latin typeface="+mn-lt"/>
                  <a:ea typeface="+mn-ea"/>
                  <a:cs typeface="+mn-cs"/>
                </a:defRPr>
              </a:lvl5pPr>
              <a:lvl6pPr marL="9217152" algn="l" defTabSz="3686861" rtl="0" eaLnBrk="1" latinLnBrk="0" hangingPunct="1">
                <a:defRPr sz="7258" kern="1200">
                  <a:solidFill>
                    <a:schemeClr val="lt1"/>
                  </a:solidFill>
                  <a:latin typeface="+mn-lt"/>
                  <a:ea typeface="+mn-ea"/>
                  <a:cs typeface="+mn-cs"/>
                </a:defRPr>
              </a:lvl6pPr>
              <a:lvl7pPr marL="11060582" algn="l" defTabSz="3686861" rtl="0" eaLnBrk="1" latinLnBrk="0" hangingPunct="1">
                <a:defRPr sz="7258" kern="1200">
                  <a:solidFill>
                    <a:schemeClr val="lt1"/>
                  </a:solidFill>
                  <a:latin typeface="+mn-lt"/>
                  <a:ea typeface="+mn-ea"/>
                  <a:cs typeface="+mn-cs"/>
                </a:defRPr>
              </a:lvl7pPr>
              <a:lvl8pPr marL="12904013" algn="l" defTabSz="3686861" rtl="0" eaLnBrk="1" latinLnBrk="0" hangingPunct="1">
                <a:defRPr sz="7258" kern="1200">
                  <a:solidFill>
                    <a:schemeClr val="lt1"/>
                  </a:solidFill>
                  <a:latin typeface="+mn-lt"/>
                  <a:ea typeface="+mn-ea"/>
                  <a:cs typeface="+mn-cs"/>
                </a:defRPr>
              </a:lvl8pPr>
              <a:lvl9pPr marL="14747443" algn="l" defTabSz="3686861" rtl="0" eaLnBrk="1" latinLnBrk="0" hangingPunct="1">
                <a:defRPr sz="7258" kern="1200">
                  <a:solidFill>
                    <a:schemeClr val="lt1"/>
                  </a:solidFill>
                  <a:latin typeface="+mn-lt"/>
                  <a:ea typeface="+mn-ea"/>
                  <a:cs typeface="+mn-cs"/>
                </a:defRPr>
              </a:lvl9pPr>
            </a:lstStyle>
            <a:p>
              <a:pPr lvl="0">
                <a:spcBef>
                  <a:spcPts val="0"/>
                </a:spcBef>
                <a:spcAft>
                  <a:spcPts val="375"/>
                </a:spcAft>
              </a:pPr>
              <a:r>
                <a:rPr lang="en-US" sz="1500" dirty="0">
                  <a:solidFill>
                    <a:schemeClr val="bg1">
                      <a:lumMod val="50000"/>
                    </a:schemeClr>
                  </a:solidFill>
                  <a:latin typeface="Calibri" pitchFamily="34" charset="0"/>
                  <a:cs typeface="Calibri" panose="020F0502020204030204" pitchFamily="34" charset="0"/>
                </a:rPr>
                <a:t>Change</a:t>
              </a:r>
              <a:r>
                <a:rPr lang="en-US" sz="1500" baseline="0" dirty="0">
                  <a:solidFill>
                    <a:schemeClr val="bg1">
                      <a:lumMod val="50000"/>
                    </a:schemeClr>
                  </a:solidFill>
                  <a:latin typeface="Calibri" pitchFamily="34" charset="0"/>
                  <a:cs typeface="Calibri" panose="020F0502020204030204" pitchFamily="34" charset="0"/>
                </a:rPr>
                <a:t> Color Theme</a:t>
              </a:r>
              <a:r>
                <a:rPr lang="en-US" sz="1500" dirty="0">
                  <a:solidFill>
                    <a:schemeClr val="bg1">
                      <a:lumMod val="50000"/>
                    </a:schemeClr>
                  </a:solidFill>
                  <a:latin typeface="Calibri" pitchFamily="34" charset="0"/>
                  <a:cs typeface="Calibri" panose="020F0502020204030204" pitchFamily="34" charset="0"/>
                </a:rPr>
                <a:t>:</a:t>
              </a:r>
              <a:endParaRPr sz="1500" dirty="0">
                <a:solidFill>
                  <a:schemeClr val="bg1">
                    <a:lumMod val="50000"/>
                  </a:schemeClr>
                </a:solidFill>
                <a:latin typeface="Calibri" pitchFamily="34" charset="0"/>
                <a:cs typeface="Calibri" panose="020F0502020204030204" pitchFamily="34" charset="0"/>
              </a:endParaRPr>
            </a:p>
            <a:p>
              <a:pPr lvl="0">
                <a:spcBef>
                  <a:spcPts val="0"/>
                </a:spcBef>
                <a:spcAft>
                  <a:spcPts val="375"/>
                </a:spcAft>
              </a:pPr>
              <a:r>
                <a:rPr lang="en-US" sz="1021" dirty="0">
                  <a:solidFill>
                    <a:schemeClr val="bg1">
                      <a:lumMod val="50000"/>
                    </a:schemeClr>
                  </a:solidFill>
                  <a:latin typeface="Calibri" pitchFamily="34" charset="0"/>
                  <a:cs typeface="Calibri" panose="020F0502020204030204" pitchFamily="34" charset="0"/>
                </a:rPr>
                <a:t>This template is designed to use the built-in color themes in</a:t>
              </a:r>
              <a:r>
                <a:rPr lang="en-US" sz="1021" baseline="0" dirty="0">
                  <a:solidFill>
                    <a:schemeClr val="bg1">
                      <a:lumMod val="50000"/>
                    </a:schemeClr>
                  </a:solidFill>
                  <a:latin typeface="Calibri" pitchFamily="34" charset="0"/>
                  <a:cs typeface="Calibri" panose="020F0502020204030204" pitchFamily="34" charset="0"/>
                </a:rPr>
                <a:t> the newer versions of PowerPoint.</a:t>
              </a:r>
            </a:p>
            <a:p>
              <a:pPr lvl="0">
                <a:spcBef>
                  <a:spcPts val="0"/>
                </a:spcBef>
                <a:spcAft>
                  <a:spcPts val="375"/>
                </a:spcAft>
              </a:pPr>
              <a:r>
                <a:rPr lang="en-US" sz="1021" baseline="0" dirty="0">
                  <a:solidFill>
                    <a:schemeClr val="bg1">
                      <a:lumMod val="50000"/>
                    </a:schemeClr>
                  </a:solidFill>
                  <a:latin typeface="Calibri" pitchFamily="34" charset="0"/>
                  <a:cs typeface="Calibri" panose="020F0502020204030204" pitchFamily="34" charset="0"/>
                </a:rPr>
                <a:t>To change the color theme, select the </a:t>
              </a:r>
              <a:r>
                <a:rPr lang="en-US" sz="1021" b="1" baseline="0" dirty="0">
                  <a:solidFill>
                    <a:schemeClr val="bg1">
                      <a:lumMod val="50000"/>
                    </a:schemeClr>
                  </a:solidFill>
                  <a:latin typeface="Calibri" pitchFamily="34" charset="0"/>
                  <a:cs typeface="Calibri" panose="020F0502020204030204" pitchFamily="34" charset="0"/>
                </a:rPr>
                <a:t>Design</a:t>
              </a:r>
              <a:r>
                <a:rPr lang="en-US" sz="1021" baseline="0" dirty="0">
                  <a:solidFill>
                    <a:schemeClr val="bg1">
                      <a:lumMod val="50000"/>
                    </a:schemeClr>
                  </a:solidFill>
                  <a:latin typeface="Calibri" pitchFamily="34" charset="0"/>
                  <a:cs typeface="Calibri" panose="020F0502020204030204" pitchFamily="34" charset="0"/>
                </a:rPr>
                <a:t> tab, then select the </a:t>
              </a:r>
              <a:r>
                <a:rPr lang="en-US" sz="1021" b="1" baseline="0" dirty="0">
                  <a:solidFill>
                    <a:schemeClr val="bg1">
                      <a:lumMod val="50000"/>
                    </a:schemeClr>
                  </a:solidFill>
                  <a:latin typeface="Calibri" pitchFamily="34" charset="0"/>
                  <a:cs typeface="Calibri" panose="020F0502020204030204" pitchFamily="34" charset="0"/>
                </a:rPr>
                <a:t>Colors</a:t>
              </a:r>
              <a:r>
                <a:rPr lang="en-US" sz="1021" baseline="0" dirty="0">
                  <a:solidFill>
                    <a:schemeClr val="bg1">
                      <a:lumMod val="50000"/>
                    </a:schemeClr>
                  </a:solidFill>
                  <a:latin typeface="Calibri" pitchFamily="34" charset="0"/>
                  <a:cs typeface="Calibri" panose="020F0502020204030204" pitchFamily="34" charset="0"/>
                </a:rPr>
                <a:t> drop-down list.</a:t>
              </a:r>
            </a:p>
            <a:p>
              <a:pPr lvl="0">
                <a:spcBef>
                  <a:spcPts val="0"/>
                </a:spcBef>
                <a:spcAft>
                  <a:spcPts val="375"/>
                </a:spcAft>
              </a:pPr>
              <a:endParaRPr lang="en-US" sz="1021" baseline="0" dirty="0">
                <a:solidFill>
                  <a:schemeClr val="bg1">
                    <a:lumMod val="50000"/>
                  </a:schemeClr>
                </a:solidFill>
                <a:latin typeface="Calibri" pitchFamily="34" charset="0"/>
                <a:cs typeface="Calibri" panose="020F0502020204030204" pitchFamily="34" charset="0"/>
              </a:endParaRPr>
            </a:p>
            <a:p>
              <a:pPr lvl="0">
                <a:spcBef>
                  <a:spcPts val="0"/>
                </a:spcBef>
                <a:spcAft>
                  <a:spcPts val="375"/>
                </a:spcAft>
              </a:pPr>
              <a:endParaRPr lang="en-US" sz="1021" baseline="0" dirty="0">
                <a:solidFill>
                  <a:schemeClr val="bg1">
                    <a:lumMod val="50000"/>
                  </a:schemeClr>
                </a:solidFill>
                <a:latin typeface="Calibri" pitchFamily="34" charset="0"/>
                <a:cs typeface="Calibri" panose="020F0502020204030204" pitchFamily="34" charset="0"/>
              </a:endParaRPr>
            </a:p>
            <a:p>
              <a:pPr lvl="0">
                <a:spcBef>
                  <a:spcPts val="0"/>
                </a:spcBef>
                <a:spcAft>
                  <a:spcPts val="375"/>
                </a:spcAft>
              </a:pPr>
              <a:endParaRPr lang="en-US" sz="1021" baseline="0" dirty="0">
                <a:solidFill>
                  <a:schemeClr val="bg1">
                    <a:lumMod val="50000"/>
                  </a:schemeClr>
                </a:solidFill>
                <a:latin typeface="Calibri" pitchFamily="34" charset="0"/>
                <a:cs typeface="Calibri" panose="020F0502020204030204" pitchFamily="34" charset="0"/>
              </a:endParaRPr>
            </a:p>
            <a:p>
              <a:pPr lvl="0">
                <a:spcBef>
                  <a:spcPts val="0"/>
                </a:spcBef>
                <a:spcAft>
                  <a:spcPts val="375"/>
                </a:spcAft>
              </a:pPr>
              <a:endParaRPr lang="en-US" sz="1021" baseline="0" dirty="0">
                <a:solidFill>
                  <a:schemeClr val="bg1">
                    <a:lumMod val="50000"/>
                  </a:schemeClr>
                </a:solidFill>
                <a:latin typeface="Calibri" pitchFamily="34" charset="0"/>
                <a:cs typeface="Calibri" panose="020F0502020204030204" pitchFamily="34" charset="0"/>
              </a:endParaRPr>
            </a:p>
            <a:p>
              <a:pPr lvl="0">
                <a:spcBef>
                  <a:spcPts val="0"/>
                </a:spcBef>
                <a:spcAft>
                  <a:spcPts val="375"/>
                </a:spcAft>
              </a:pPr>
              <a:endParaRPr lang="en-US" sz="1021" baseline="0" dirty="0">
                <a:solidFill>
                  <a:schemeClr val="bg1">
                    <a:lumMod val="50000"/>
                  </a:schemeClr>
                </a:solidFill>
                <a:latin typeface="Calibri" pitchFamily="34" charset="0"/>
                <a:cs typeface="Calibri" panose="020F0502020204030204" pitchFamily="34" charset="0"/>
              </a:endParaRPr>
            </a:p>
            <a:p>
              <a:pPr lvl="0">
                <a:spcBef>
                  <a:spcPts val="0"/>
                </a:spcBef>
                <a:spcAft>
                  <a:spcPts val="375"/>
                </a:spcAft>
              </a:pPr>
              <a:endParaRPr lang="en-US" sz="1021" baseline="0" dirty="0">
                <a:solidFill>
                  <a:schemeClr val="bg1">
                    <a:lumMod val="50000"/>
                  </a:schemeClr>
                </a:solidFill>
                <a:latin typeface="Calibri" pitchFamily="34" charset="0"/>
                <a:cs typeface="Calibri" panose="020F0502020204030204" pitchFamily="34" charset="0"/>
              </a:endParaRPr>
            </a:p>
            <a:p>
              <a:pPr lvl="0">
                <a:spcBef>
                  <a:spcPts val="0"/>
                </a:spcBef>
                <a:spcAft>
                  <a:spcPts val="375"/>
                </a:spcAft>
              </a:pPr>
              <a:endParaRPr lang="en-US" sz="1021" baseline="0" dirty="0">
                <a:solidFill>
                  <a:schemeClr val="bg1">
                    <a:lumMod val="50000"/>
                  </a:schemeClr>
                </a:solidFill>
                <a:latin typeface="Calibri" pitchFamily="34" charset="0"/>
                <a:cs typeface="Calibri" panose="020F0502020204030204" pitchFamily="34" charset="0"/>
              </a:endParaRPr>
            </a:p>
            <a:p>
              <a:pPr lvl="0">
                <a:spcBef>
                  <a:spcPts val="0"/>
                </a:spcBef>
                <a:spcAft>
                  <a:spcPts val="375"/>
                </a:spcAft>
              </a:pPr>
              <a:endParaRPr lang="en-US" sz="1021" baseline="0" dirty="0">
                <a:solidFill>
                  <a:schemeClr val="bg1">
                    <a:lumMod val="50000"/>
                  </a:schemeClr>
                </a:solidFill>
                <a:latin typeface="Calibri" pitchFamily="34" charset="0"/>
                <a:cs typeface="Calibri" panose="020F0502020204030204" pitchFamily="34" charset="0"/>
              </a:endParaRPr>
            </a:p>
            <a:p>
              <a:pPr lvl="0">
                <a:spcBef>
                  <a:spcPts val="0"/>
                </a:spcBef>
                <a:spcAft>
                  <a:spcPts val="375"/>
                </a:spcAft>
              </a:pPr>
              <a:endParaRPr lang="en-US" sz="1021" baseline="0" dirty="0">
                <a:solidFill>
                  <a:schemeClr val="bg1">
                    <a:lumMod val="50000"/>
                  </a:schemeClr>
                </a:solidFill>
                <a:latin typeface="Calibri" pitchFamily="34" charset="0"/>
                <a:cs typeface="Calibri" panose="020F0502020204030204" pitchFamily="34" charset="0"/>
              </a:endParaRPr>
            </a:p>
            <a:p>
              <a:pPr lvl="0">
                <a:spcBef>
                  <a:spcPts val="0"/>
                </a:spcBef>
                <a:spcAft>
                  <a:spcPts val="375"/>
                </a:spcAft>
              </a:pPr>
              <a:r>
                <a:rPr lang="en-US" sz="1021" baseline="0" dirty="0">
                  <a:solidFill>
                    <a:schemeClr val="bg1">
                      <a:lumMod val="50000"/>
                    </a:schemeClr>
                  </a:solidFill>
                  <a:latin typeface="Calibri" pitchFamily="34" charset="0"/>
                  <a:cs typeface="Calibri" panose="020F0502020204030204" pitchFamily="34" charset="0"/>
                </a:rPr>
                <a:t>The default color theme for this template is “Office”, so you can always return to that after trying some of the alternatives.</a:t>
              </a:r>
            </a:p>
            <a:p>
              <a:pPr lvl="0">
                <a:spcBef>
                  <a:spcPts val="0"/>
                </a:spcBef>
                <a:spcAft>
                  <a:spcPts val="375"/>
                </a:spcAft>
              </a:pPr>
              <a:r>
                <a:rPr lang="en-US" sz="1500" dirty="0">
                  <a:solidFill>
                    <a:schemeClr val="bg1">
                      <a:lumMod val="50000"/>
                    </a:schemeClr>
                  </a:solidFill>
                  <a:latin typeface="Calibri" pitchFamily="34" charset="0"/>
                  <a:cs typeface="Calibri" panose="020F0502020204030204" pitchFamily="34" charset="0"/>
                </a:rPr>
                <a:t>Printing Your Poster:</a:t>
              </a:r>
            </a:p>
            <a:p>
              <a:pPr lvl="0">
                <a:spcBef>
                  <a:spcPts val="0"/>
                </a:spcBef>
                <a:spcAft>
                  <a:spcPts val="375"/>
                </a:spcAft>
              </a:pPr>
              <a:r>
                <a:rPr lang="en-US" sz="1021" dirty="0">
                  <a:solidFill>
                    <a:schemeClr val="bg1">
                      <a:lumMod val="50000"/>
                    </a:schemeClr>
                  </a:solidFill>
                  <a:latin typeface="Calibri" pitchFamily="34" charset="0"/>
                  <a:cs typeface="Calibri" panose="020F0502020204030204" pitchFamily="34" charset="0"/>
                </a:rPr>
                <a:t>Once your poster file is ready, visit</a:t>
              </a:r>
              <a:r>
                <a:rPr lang="en-US" sz="1021" baseline="0" dirty="0">
                  <a:solidFill>
                    <a:schemeClr val="bg1">
                      <a:lumMod val="50000"/>
                    </a:schemeClr>
                  </a:solidFill>
                  <a:latin typeface="Calibri" pitchFamily="34" charset="0"/>
                  <a:cs typeface="Calibri" panose="020F0502020204030204" pitchFamily="34" charset="0"/>
                </a:rPr>
                <a:t> </a:t>
              </a:r>
              <a:r>
                <a:rPr lang="en-US" sz="1021" b="1" baseline="0" dirty="0">
                  <a:solidFill>
                    <a:schemeClr val="bg1">
                      <a:lumMod val="50000"/>
                    </a:schemeClr>
                  </a:solidFill>
                  <a:latin typeface="Calibri" pitchFamily="34" charset="0"/>
                  <a:cs typeface="Calibri" panose="020F0502020204030204" pitchFamily="34" charset="0"/>
                </a:rPr>
                <a:t>www.genigraphics.com</a:t>
              </a:r>
              <a:r>
                <a:rPr lang="en-US" sz="1021" baseline="0" dirty="0">
                  <a:solidFill>
                    <a:schemeClr val="bg1">
                      <a:lumMod val="50000"/>
                    </a:schemeClr>
                  </a:solidFill>
                  <a:latin typeface="Calibri" pitchFamily="34" charset="0"/>
                  <a:cs typeface="Calibri" panose="020F0502020204030204" pitchFamily="34" charset="0"/>
                </a:rPr>
                <a:t> to order a high-quality, affordable poster print. Every order receives a free design review and we can deliver as fast as next business day within the US and Canada. </a:t>
              </a:r>
            </a:p>
            <a:p>
              <a:pPr lvl="0">
                <a:spcBef>
                  <a:spcPts val="0"/>
                </a:spcBef>
                <a:spcAft>
                  <a:spcPts val="375"/>
                </a:spcAft>
              </a:pPr>
              <a:r>
                <a:rPr lang="en-US" sz="1021" baseline="0" dirty="0">
                  <a:solidFill>
                    <a:schemeClr val="bg1">
                      <a:lumMod val="50000"/>
                    </a:schemeClr>
                  </a:solidFill>
                  <a:latin typeface="Calibri" pitchFamily="34" charset="0"/>
                  <a:cs typeface="Calibri" panose="020F0502020204030204" pitchFamily="34" charset="0"/>
                </a:rPr>
                <a:t>Genigraphics® has been producing output from PowerPoint® longer than anyone in the industry; dating back to when we helped Microsoft® design the PowerPoint® software. </a:t>
              </a:r>
            </a:p>
            <a:p>
              <a:pPr lvl="0">
                <a:spcBef>
                  <a:spcPts val="0"/>
                </a:spcBef>
                <a:spcAft>
                  <a:spcPts val="0"/>
                </a:spcAft>
              </a:pPr>
              <a:endParaRPr lang="en-US" sz="1021" baseline="0" dirty="0">
                <a:solidFill>
                  <a:schemeClr val="bg1">
                    <a:lumMod val="50000"/>
                  </a:schemeClr>
                </a:solidFill>
                <a:latin typeface="Calibri" pitchFamily="34" charset="0"/>
                <a:cs typeface="Calibri" panose="020F0502020204030204" pitchFamily="34" charset="0"/>
              </a:endParaRPr>
            </a:p>
            <a:p>
              <a:pPr lvl="0" algn="ctr">
                <a:spcBef>
                  <a:spcPts val="0"/>
                </a:spcBef>
                <a:spcAft>
                  <a:spcPts val="0"/>
                </a:spcAft>
              </a:pPr>
              <a:r>
                <a:rPr lang="en-US" sz="1021" baseline="0" dirty="0">
                  <a:solidFill>
                    <a:schemeClr val="bg1">
                      <a:lumMod val="50000"/>
                    </a:schemeClr>
                  </a:solidFill>
                  <a:latin typeface="Calibri" pitchFamily="34" charset="0"/>
                  <a:cs typeface="Calibri" panose="020F0502020204030204" pitchFamily="34" charset="0"/>
                </a:rPr>
                <a:t>US and Canada:  1-800-790-4001</a:t>
              </a:r>
              <a:br>
                <a:rPr lang="en-US" sz="1021" baseline="0" dirty="0">
                  <a:solidFill>
                    <a:schemeClr val="bg1">
                      <a:lumMod val="50000"/>
                    </a:schemeClr>
                  </a:solidFill>
                  <a:latin typeface="Calibri" pitchFamily="34" charset="0"/>
                  <a:cs typeface="Calibri" panose="020F0502020204030204" pitchFamily="34" charset="0"/>
                </a:rPr>
              </a:br>
              <a:r>
                <a:rPr lang="en-US" sz="1021" baseline="0" dirty="0">
                  <a:solidFill>
                    <a:schemeClr val="bg1">
                      <a:lumMod val="50000"/>
                    </a:schemeClr>
                  </a:solidFill>
                  <a:latin typeface="Calibri" pitchFamily="34" charset="0"/>
                  <a:cs typeface="Calibri" panose="020F0502020204030204" pitchFamily="34" charset="0"/>
                </a:rPr>
                <a:t>Email: info@genigraphics.com</a:t>
              </a:r>
            </a:p>
            <a:p>
              <a:pPr lvl="0" algn="ctr">
                <a:spcBef>
                  <a:spcPts val="0"/>
                </a:spcBef>
                <a:spcAft>
                  <a:spcPts val="0"/>
                </a:spcAft>
              </a:pPr>
              <a:br>
                <a:rPr lang="en-US" sz="750" dirty="0">
                  <a:solidFill>
                    <a:schemeClr val="bg1">
                      <a:lumMod val="50000"/>
                    </a:schemeClr>
                  </a:solidFill>
                  <a:latin typeface="Calibri" pitchFamily="34" charset="0"/>
                  <a:cs typeface="Calibri" panose="020F0502020204030204" pitchFamily="34" charset="0"/>
                </a:rPr>
              </a:br>
              <a:r>
                <a:rPr lang="en-US" sz="750" dirty="0">
                  <a:solidFill>
                    <a:schemeClr val="bg1">
                      <a:lumMod val="50000"/>
                    </a:schemeClr>
                  </a:solidFill>
                  <a:latin typeface="Calibri" pitchFamily="34" charset="0"/>
                  <a:cs typeface="Calibri" panose="020F0502020204030204" pitchFamily="34" charset="0"/>
                </a:rPr>
                <a:t>[This sidebar area does not print.]</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81342" y="9260274"/>
              <a:ext cx="11904515" cy="10246926"/>
            </a:xfrm>
            <a:prstGeom prst="rect">
              <a:avLst/>
            </a:prstGeom>
          </p:spPr>
        </p:pic>
      </p:gr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8000" y="6794500"/>
            <a:ext cx="1471510" cy="38735"/>
          </a:xfrm>
          <a:prstGeom prst="rect">
            <a:avLst/>
          </a:prstGeom>
        </p:spPr>
      </p:pic>
    </p:spTree>
    <p:extLst>
      <p:ext uri="{BB962C8B-B14F-4D97-AF65-F5344CB8AC3E}">
        <p14:creationId xmlns:p14="http://schemas.microsoft.com/office/powerpoint/2010/main" val="1011165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5D6BDF-9D0E-4E2B-85B8-D8F4790360C9}" type="datetimeFigureOut">
              <a:rPr lang="en-US" smtClean="0"/>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B075EA-769C-4ECD-B48E-D6FCDC24F876}" type="slidenum">
              <a:rPr lang="en-US" smtClean="0"/>
              <a:t>‹#›</a:t>
            </a:fld>
            <a:endParaRPr lang="en-US" dirty="0"/>
          </a:p>
        </p:txBody>
      </p:sp>
    </p:spTree>
    <p:extLst>
      <p:ext uri="{BB962C8B-B14F-4D97-AF65-F5344CB8AC3E}">
        <p14:creationId xmlns:p14="http://schemas.microsoft.com/office/powerpoint/2010/main" val="3939080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77" y="2130558"/>
            <a:ext cx="10362847" cy="1469760"/>
          </a:xfrm>
        </p:spPr>
        <p:txBody>
          <a:bodyPr/>
          <a:lstStyle/>
          <a:p>
            <a:r>
              <a:rPr lang="en-US"/>
              <a:t>Click to edit Master title style</a:t>
            </a:r>
          </a:p>
        </p:txBody>
      </p:sp>
      <p:sp>
        <p:nvSpPr>
          <p:cNvPr id="3" name="Subtitle 2"/>
          <p:cNvSpPr>
            <a:spLocks noGrp="1"/>
          </p:cNvSpPr>
          <p:nvPr>
            <p:ph type="subTitle" idx="1"/>
          </p:nvPr>
        </p:nvSpPr>
        <p:spPr>
          <a:xfrm>
            <a:off x="1828712" y="3886068"/>
            <a:ext cx="8534576" cy="1752865"/>
          </a:xfrm>
        </p:spPr>
        <p:txBody>
          <a:bodyPr/>
          <a:lstStyle>
            <a:lvl1pPr marL="0" indent="0" algn="ctr">
              <a:buNone/>
              <a:defRPr/>
            </a:lvl1pPr>
            <a:lvl2pPr marL="95235" indent="0" algn="ctr">
              <a:buNone/>
              <a:defRPr/>
            </a:lvl2pPr>
            <a:lvl3pPr marL="190470" indent="0" algn="ctr">
              <a:buNone/>
              <a:defRPr/>
            </a:lvl3pPr>
            <a:lvl4pPr marL="285704" indent="0" algn="ctr">
              <a:buNone/>
              <a:defRPr/>
            </a:lvl4pPr>
            <a:lvl5pPr marL="380939" indent="0" algn="ctr">
              <a:buNone/>
              <a:defRPr/>
            </a:lvl5pPr>
            <a:lvl6pPr marL="476174" indent="0" algn="ctr">
              <a:buNone/>
              <a:defRPr/>
            </a:lvl6pPr>
            <a:lvl7pPr marL="571409" indent="0" algn="ctr">
              <a:buNone/>
              <a:defRPr/>
            </a:lvl7pPr>
            <a:lvl8pPr marL="666643" indent="0" algn="ctr">
              <a:buNone/>
              <a:defRPr/>
            </a:lvl8pPr>
            <a:lvl9pPr marL="7618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E396C32-39E0-4854-8B18-02D955823BBF}" type="slidenum">
              <a:rPr lang="en-US"/>
              <a:pPr>
                <a:defRPr/>
              </a:pPr>
              <a:t>‹#›</a:t>
            </a:fld>
            <a:endParaRPr lang="en-US" dirty="0"/>
          </a:p>
        </p:txBody>
      </p:sp>
    </p:spTree>
    <p:extLst>
      <p:ext uri="{BB962C8B-B14F-4D97-AF65-F5344CB8AC3E}">
        <p14:creationId xmlns:p14="http://schemas.microsoft.com/office/powerpoint/2010/main" val="1964313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C2E0E9B-DAC9-4286-A1AA-44360F01D4CD}" type="slidenum">
              <a:rPr lang="en-US"/>
              <a:pPr>
                <a:defRPr/>
              </a:pPr>
              <a:t>‹#›</a:t>
            </a:fld>
            <a:endParaRPr lang="en-US" dirty="0"/>
          </a:p>
        </p:txBody>
      </p:sp>
    </p:spTree>
    <p:extLst>
      <p:ext uri="{BB962C8B-B14F-4D97-AF65-F5344CB8AC3E}">
        <p14:creationId xmlns:p14="http://schemas.microsoft.com/office/powerpoint/2010/main" val="3565176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3" y="4406966"/>
            <a:ext cx="10363288" cy="1361943"/>
          </a:xfrm>
        </p:spPr>
        <p:txBody>
          <a:bodyPr anchor="t"/>
          <a:lstStyle>
            <a:lvl1pPr algn="l">
              <a:defRPr sz="833" b="1" cap="all"/>
            </a:lvl1pPr>
          </a:lstStyle>
          <a:p>
            <a:r>
              <a:rPr lang="en-US"/>
              <a:t>Click to edit Master title style</a:t>
            </a:r>
          </a:p>
        </p:txBody>
      </p:sp>
      <p:sp>
        <p:nvSpPr>
          <p:cNvPr id="3" name="Text Placeholder 2"/>
          <p:cNvSpPr>
            <a:spLocks noGrp="1"/>
          </p:cNvSpPr>
          <p:nvPr>
            <p:ph type="body" idx="1"/>
          </p:nvPr>
        </p:nvSpPr>
        <p:spPr>
          <a:xfrm>
            <a:off x="963083" y="2906779"/>
            <a:ext cx="10363288" cy="1500188"/>
          </a:xfrm>
        </p:spPr>
        <p:txBody>
          <a:bodyPr anchor="b"/>
          <a:lstStyle>
            <a:lvl1pPr marL="0" indent="0">
              <a:buNone/>
              <a:defRPr sz="417"/>
            </a:lvl1pPr>
            <a:lvl2pPr marL="95235" indent="0">
              <a:buNone/>
              <a:defRPr sz="375"/>
            </a:lvl2pPr>
            <a:lvl3pPr marL="190470" indent="0">
              <a:buNone/>
              <a:defRPr sz="333"/>
            </a:lvl3pPr>
            <a:lvl4pPr marL="285704" indent="0">
              <a:buNone/>
              <a:defRPr sz="292"/>
            </a:lvl4pPr>
            <a:lvl5pPr marL="380939" indent="0">
              <a:buNone/>
              <a:defRPr sz="292"/>
            </a:lvl5pPr>
            <a:lvl6pPr marL="476174" indent="0">
              <a:buNone/>
              <a:defRPr sz="292"/>
            </a:lvl6pPr>
            <a:lvl7pPr marL="571409" indent="0">
              <a:buNone/>
              <a:defRPr sz="292"/>
            </a:lvl7pPr>
            <a:lvl8pPr marL="666643" indent="0">
              <a:buNone/>
              <a:defRPr sz="292"/>
            </a:lvl8pPr>
            <a:lvl9pPr marL="761878" indent="0">
              <a:buNone/>
              <a:defRPr sz="292"/>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6E1957B-345E-4373-B701-6BDFC6980922}" type="slidenum">
              <a:rPr lang="en-US"/>
              <a:pPr>
                <a:defRPr/>
              </a:pPr>
              <a:t>‹#›</a:t>
            </a:fld>
            <a:endParaRPr lang="en-US" dirty="0"/>
          </a:p>
        </p:txBody>
      </p:sp>
    </p:spTree>
    <p:extLst>
      <p:ext uri="{BB962C8B-B14F-4D97-AF65-F5344CB8AC3E}">
        <p14:creationId xmlns:p14="http://schemas.microsoft.com/office/powerpoint/2010/main" val="3401043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865" y="1600398"/>
            <a:ext cx="5464969" cy="4526029"/>
          </a:xfrm>
        </p:spPr>
        <p:txBody>
          <a:bodyPr/>
          <a:lstStyle>
            <a:lvl1pPr>
              <a:defRPr sz="583"/>
            </a:lvl1pPr>
            <a:lvl2pPr>
              <a:defRPr sz="500"/>
            </a:lvl2pPr>
            <a:lvl3pPr>
              <a:defRPr sz="417"/>
            </a:lvl3pPr>
            <a:lvl4pPr>
              <a:defRPr sz="375"/>
            </a:lvl4pPr>
            <a:lvl5pPr>
              <a:defRPr sz="375"/>
            </a:lvl5pPr>
            <a:lvl6pPr>
              <a:defRPr sz="375"/>
            </a:lvl6pPr>
            <a:lvl7pPr>
              <a:defRPr sz="375"/>
            </a:lvl7pPr>
            <a:lvl8pPr>
              <a:defRPr sz="375"/>
            </a:lvl8pPr>
            <a:lvl9pPr>
              <a:defRPr sz="3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17167" y="1600398"/>
            <a:ext cx="5465410" cy="4526029"/>
          </a:xfrm>
        </p:spPr>
        <p:txBody>
          <a:bodyPr/>
          <a:lstStyle>
            <a:lvl1pPr>
              <a:defRPr sz="583"/>
            </a:lvl1pPr>
            <a:lvl2pPr>
              <a:defRPr sz="500"/>
            </a:lvl2pPr>
            <a:lvl3pPr>
              <a:defRPr sz="417"/>
            </a:lvl3pPr>
            <a:lvl4pPr>
              <a:defRPr sz="375"/>
            </a:lvl4pPr>
            <a:lvl5pPr>
              <a:defRPr sz="375"/>
            </a:lvl5pPr>
            <a:lvl6pPr>
              <a:defRPr sz="375"/>
            </a:lvl6pPr>
            <a:lvl7pPr>
              <a:defRPr sz="375"/>
            </a:lvl7pPr>
            <a:lvl8pPr>
              <a:defRPr sz="375"/>
            </a:lvl8pPr>
            <a:lvl9pPr>
              <a:defRPr sz="3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E084513-0BE0-437C-AD21-4A9B28F4F170}" type="slidenum">
              <a:rPr lang="en-US"/>
              <a:pPr>
                <a:defRPr/>
              </a:pPr>
              <a:t>‹#›</a:t>
            </a:fld>
            <a:endParaRPr lang="en-US" dirty="0"/>
          </a:p>
        </p:txBody>
      </p:sp>
    </p:spTree>
    <p:extLst>
      <p:ext uri="{BB962C8B-B14F-4D97-AF65-F5344CB8AC3E}">
        <p14:creationId xmlns:p14="http://schemas.microsoft.com/office/powerpoint/2010/main" val="1298374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24" y="274505"/>
            <a:ext cx="1097315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23" y="1535245"/>
            <a:ext cx="5386917" cy="639630"/>
          </a:xfrm>
        </p:spPr>
        <p:txBody>
          <a:bodyPr anchor="b"/>
          <a:lstStyle>
            <a:lvl1pPr marL="0" indent="0">
              <a:buNone/>
              <a:defRPr sz="500" b="1"/>
            </a:lvl1pPr>
            <a:lvl2pPr marL="95235" indent="0">
              <a:buNone/>
              <a:defRPr sz="417" b="1"/>
            </a:lvl2pPr>
            <a:lvl3pPr marL="190470" indent="0">
              <a:buNone/>
              <a:defRPr sz="375" b="1"/>
            </a:lvl3pPr>
            <a:lvl4pPr marL="285704" indent="0">
              <a:buNone/>
              <a:defRPr sz="333" b="1"/>
            </a:lvl4pPr>
            <a:lvl5pPr marL="380939" indent="0">
              <a:buNone/>
              <a:defRPr sz="333" b="1"/>
            </a:lvl5pPr>
            <a:lvl6pPr marL="476174" indent="0">
              <a:buNone/>
              <a:defRPr sz="333" b="1"/>
            </a:lvl6pPr>
            <a:lvl7pPr marL="571409" indent="0">
              <a:buNone/>
              <a:defRPr sz="333" b="1"/>
            </a:lvl7pPr>
            <a:lvl8pPr marL="666643" indent="0">
              <a:buNone/>
              <a:defRPr sz="333" b="1"/>
            </a:lvl8pPr>
            <a:lvl9pPr marL="761878" indent="0">
              <a:buNone/>
              <a:defRPr sz="333" b="1"/>
            </a:lvl9pPr>
          </a:lstStyle>
          <a:p>
            <a:pPr lvl="0"/>
            <a:r>
              <a:rPr lang="en-US"/>
              <a:t>Click to edit Master text styles</a:t>
            </a:r>
          </a:p>
        </p:txBody>
      </p:sp>
      <p:sp>
        <p:nvSpPr>
          <p:cNvPr id="4" name="Content Placeholder 3"/>
          <p:cNvSpPr>
            <a:spLocks noGrp="1"/>
          </p:cNvSpPr>
          <p:nvPr>
            <p:ph sz="half" idx="2"/>
          </p:nvPr>
        </p:nvSpPr>
        <p:spPr>
          <a:xfrm>
            <a:off x="609423" y="2174875"/>
            <a:ext cx="5386917" cy="3951221"/>
          </a:xfrm>
        </p:spPr>
        <p:txBody>
          <a:bodyPr/>
          <a:lstStyle>
            <a:lvl1pPr>
              <a:defRPr sz="500"/>
            </a:lvl1pPr>
            <a:lvl2pPr>
              <a:defRPr sz="417"/>
            </a:lvl2pPr>
            <a:lvl3pPr>
              <a:defRPr sz="375"/>
            </a:lvl3pPr>
            <a:lvl4pPr>
              <a:defRPr sz="333"/>
            </a:lvl4pPr>
            <a:lvl5pPr>
              <a:defRPr sz="333"/>
            </a:lvl5pPr>
            <a:lvl6pPr>
              <a:defRPr sz="333"/>
            </a:lvl6pPr>
            <a:lvl7pPr>
              <a:defRPr sz="333"/>
            </a:lvl7pPr>
            <a:lvl8pPr>
              <a:defRPr sz="333"/>
            </a:lvl8pPr>
            <a:lvl9pPr>
              <a:defRPr sz="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5" y="1535245"/>
            <a:ext cx="5389121" cy="639630"/>
          </a:xfrm>
        </p:spPr>
        <p:txBody>
          <a:bodyPr anchor="b"/>
          <a:lstStyle>
            <a:lvl1pPr marL="0" indent="0">
              <a:buNone/>
              <a:defRPr sz="500" b="1"/>
            </a:lvl1pPr>
            <a:lvl2pPr marL="95235" indent="0">
              <a:buNone/>
              <a:defRPr sz="417" b="1"/>
            </a:lvl2pPr>
            <a:lvl3pPr marL="190470" indent="0">
              <a:buNone/>
              <a:defRPr sz="375" b="1"/>
            </a:lvl3pPr>
            <a:lvl4pPr marL="285704" indent="0">
              <a:buNone/>
              <a:defRPr sz="333" b="1"/>
            </a:lvl4pPr>
            <a:lvl5pPr marL="380939" indent="0">
              <a:buNone/>
              <a:defRPr sz="333" b="1"/>
            </a:lvl5pPr>
            <a:lvl6pPr marL="476174" indent="0">
              <a:buNone/>
              <a:defRPr sz="333" b="1"/>
            </a:lvl6pPr>
            <a:lvl7pPr marL="571409" indent="0">
              <a:buNone/>
              <a:defRPr sz="333" b="1"/>
            </a:lvl7pPr>
            <a:lvl8pPr marL="666643" indent="0">
              <a:buNone/>
              <a:defRPr sz="333" b="1"/>
            </a:lvl8pPr>
            <a:lvl9pPr marL="761878" indent="0">
              <a:buNone/>
              <a:defRPr sz="333" b="1"/>
            </a:lvl9pPr>
          </a:lstStyle>
          <a:p>
            <a:pPr lvl="0"/>
            <a:r>
              <a:rPr lang="en-US"/>
              <a:t>Click to edit Master text styles</a:t>
            </a:r>
          </a:p>
        </p:txBody>
      </p:sp>
      <p:sp>
        <p:nvSpPr>
          <p:cNvPr id="6" name="Content Placeholder 5"/>
          <p:cNvSpPr>
            <a:spLocks noGrp="1"/>
          </p:cNvSpPr>
          <p:nvPr>
            <p:ph sz="quarter" idx="4"/>
          </p:nvPr>
        </p:nvSpPr>
        <p:spPr>
          <a:xfrm>
            <a:off x="6193455" y="2174875"/>
            <a:ext cx="5389121" cy="3951221"/>
          </a:xfrm>
        </p:spPr>
        <p:txBody>
          <a:bodyPr/>
          <a:lstStyle>
            <a:lvl1pPr>
              <a:defRPr sz="500"/>
            </a:lvl1pPr>
            <a:lvl2pPr>
              <a:defRPr sz="417"/>
            </a:lvl2pPr>
            <a:lvl3pPr>
              <a:defRPr sz="375"/>
            </a:lvl3pPr>
            <a:lvl4pPr>
              <a:defRPr sz="333"/>
            </a:lvl4pPr>
            <a:lvl5pPr>
              <a:defRPr sz="333"/>
            </a:lvl5pPr>
            <a:lvl6pPr>
              <a:defRPr sz="333"/>
            </a:lvl6pPr>
            <a:lvl7pPr>
              <a:defRPr sz="333"/>
            </a:lvl7pPr>
            <a:lvl8pPr>
              <a:defRPr sz="333"/>
            </a:lvl8pPr>
            <a:lvl9pPr>
              <a:defRPr sz="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B4EE6AA-AF25-4E04-8B3F-73D55C94A36C}" type="slidenum">
              <a:rPr lang="en-US"/>
              <a:pPr>
                <a:defRPr/>
              </a:pPr>
              <a:t>‹#›</a:t>
            </a:fld>
            <a:endParaRPr lang="en-US" dirty="0"/>
          </a:p>
        </p:txBody>
      </p:sp>
    </p:spTree>
    <p:extLst>
      <p:ext uri="{BB962C8B-B14F-4D97-AF65-F5344CB8AC3E}">
        <p14:creationId xmlns:p14="http://schemas.microsoft.com/office/powerpoint/2010/main" val="357342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A142BB0-0E50-4C7B-B0BC-60C8BD9586BD}" type="slidenum">
              <a:rPr lang="en-US"/>
              <a:pPr>
                <a:defRPr/>
              </a:pPr>
              <a:t>‹#›</a:t>
            </a:fld>
            <a:endParaRPr lang="en-US" dirty="0"/>
          </a:p>
        </p:txBody>
      </p:sp>
    </p:spTree>
    <p:extLst>
      <p:ext uri="{BB962C8B-B14F-4D97-AF65-F5344CB8AC3E}">
        <p14:creationId xmlns:p14="http://schemas.microsoft.com/office/powerpoint/2010/main" val="2515532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391818F2-E9C2-4AB6-96E0-03D42FC363A8}" type="slidenum">
              <a:rPr lang="en-US"/>
              <a:pPr>
                <a:defRPr/>
              </a:pPr>
              <a:t>‹#›</a:t>
            </a:fld>
            <a:endParaRPr lang="en-US" dirty="0"/>
          </a:p>
        </p:txBody>
      </p:sp>
    </p:spTree>
    <p:extLst>
      <p:ext uri="{BB962C8B-B14F-4D97-AF65-F5344CB8AC3E}">
        <p14:creationId xmlns:p14="http://schemas.microsoft.com/office/powerpoint/2010/main" val="80594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24" y="273182"/>
            <a:ext cx="4011083" cy="1161852"/>
          </a:xfrm>
        </p:spPr>
        <p:txBody>
          <a:bodyPr anchor="b"/>
          <a:lstStyle>
            <a:lvl1pPr algn="l">
              <a:defRPr sz="417" b="1"/>
            </a:lvl1pPr>
          </a:lstStyle>
          <a:p>
            <a:r>
              <a:rPr lang="en-US"/>
              <a:t>Click to edit Master title style</a:t>
            </a:r>
          </a:p>
        </p:txBody>
      </p:sp>
      <p:sp>
        <p:nvSpPr>
          <p:cNvPr id="3" name="Content Placeholder 2"/>
          <p:cNvSpPr>
            <a:spLocks noGrp="1"/>
          </p:cNvSpPr>
          <p:nvPr>
            <p:ph idx="1"/>
          </p:nvPr>
        </p:nvSpPr>
        <p:spPr>
          <a:xfrm>
            <a:off x="4766910" y="273182"/>
            <a:ext cx="6815667" cy="5852914"/>
          </a:xfrm>
        </p:spPr>
        <p:txBody>
          <a:bodyPr/>
          <a:lstStyle>
            <a:lvl1pPr>
              <a:defRPr sz="667"/>
            </a:lvl1pPr>
            <a:lvl2pPr>
              <a:defRPr sz="583"/>
            </a:lvl2pPr>
            <a:lvl3pPr>
              <a:defRPr sz="500"/>
            </a:lvl3pPr>
            <a:lvl4pPr>
              <a:defRPr sz="417"/>
            </a:lvl4pPr>
            <a:lvl5pPr>
              <a:defRPr sz="417"/>
            </a:lvl5pPr>
            <a:lvl6pPr>
              <a:defRPr sz="417"/>
            </a:lvl6pPr>
            <a:lvl7pPr>
              <a:defRPr sz="417"/>
            </a:lvl7pPr>
            <a:lvl8pPr>
              <a:defRPr sz="417"/>
            </a:lvl8pPr>
            <a:lvl9pPr>
              <a:defRPr sz="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24" y="1435034"/>
            <a:ext cx="4011083" cy="4691063"/>
          </a:xfrm>
        </p:spPr>
        <p:txBody>
          <a:bodyPr/>
          <a:lstStyle>
            <a:lvl1pPr marL="0" indent="0">
              <a:buNone/>
              <a:defRPr sz="292"/>
            </a:lvl1pPr>
            <a:lvl2pPr marL="95235" indent="0">
              <a:buNone/>
              <a:defRPr sz="250"/>
            </a:lvl2pPr>
            <a:lvl3pPr marL="190470" indent="0">
              <a:buNone/>
              <a:defRPr sz="208"/>
            </a:lvl3pPr>
            <a:lvl4pPr marL="285704" indent="0">
              <a:buNone/>
              <a:defRPr sz="187"/>
            </a:lvl4pPr>
            <a:lvl5pPr marL="380939" indent="0">
              <a:buNone/>
              <a:defRPr sz="187"/>
            </a:lvl5pPr>
            <a:lvl6pPr marL="476174" indent="0">
              <a:buNone/>
              <a:defRPr sz="187"/>
            </a:lvl6pPr>
            <a:lvl7pPr marL="571409" indent="0">
              <a:buNone/>
              <a:defRPr sz="187"/>
            </a:lvl7pPr>
            <a:lvl8pPr marL="666643" indent="0">
              <a:buNone/>
              <a:defRPr sz="187"/>
            </a:lvl8pPr>
            <a:lvl9pPr marL="761878" indent="0">
              <a:buNone/>
              <a:defRPr sz="18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67FA24A-0F8B-46ED-B1E9-C42FFF2B6FA4}" type="slidenum">
              <a:rPr lang="en-US"/>
              <a:pPr>
                <a:defRPr/>
              </a:pPr>
              <a:t>‹#›</a:t>
            </a:fld>
            <a:endParaRPr lang="en-US" dirty="0"/>
          </a:p>
        </p:txBody>
      </p:sp>
    </p:spTree>
    <p:extLst>
      <p:ext uri="{BB962C8B-B14F-4D97-AF65-F5344CB8AC3E}">
        <p14:creationId xmlns:p14="http://schemas.microsoft.com/office/powerpoint/2010/main" val="3779282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629" y="4800534"/>
            <a:ext cx="7315288" cy="566870"/>
          </a:xfrm>
        </p:spPr>
        <p:txBody>
          <a:bodyPr anchor="b"/>
          <a:lstStyle>
            <a:lvl1pPr algn="l">
              <a:defRPr sz="417" b="1"/>
            </a:lvl1pPr>
          </a:lstStyle>
          <a:p>
            <a:r>
              <a:rPr lang="en-US"/>
              <a:t>Click to edit Master title style</a:t>
            </a:r>
          </a:p>
        </p:txBody>
      </p:sp>
      <p:sp>
        <p:nvSpPr>
          <p:cNvPr id="3" name="Picture Placeholder 2"/>
          <p:cNvSpPr>
            <a:spLocks noGrp="1"/>
          </p:cNvSpPr>
          <p:nvPr>
            <p:ph type="pic" idx="1"/>
          </p:nvPr>
        </p:nvSpPr>
        <p:spPr>
          <a:xfrm>
            <a:off x="2389629" y="612842"/>
            <a:ext cx="7315288" cy="4114601"/>
          </a:xfrm>
        </p:spPr>
        <p:txBody>
          <a:bodyPr/>
          <a:lstStyle>
            <a:lvl1pPr marL="0" indent="0">
              <a:buNone/>
              <a:defRPr sz="667"/>
            </a:lvl1pPr>
            <a:lvl2pPr marL="95235" indent="0">
              <a:buNone/>
              <a:defRPr sz="583"/>
            </a:lvl2pPr>
            <a:lvl3pPr marL="190470" indent="0">
              <a:buNone/>
              <a:defRPr sz="500"/>
            </a:lvl3pPr>
            <a:lvl4pPr marL="285704" indent="0">
              <a:buNone/>
              <a:defRPr sz="417"/>
            </a:lvl4pPr>
            <a:lvl5pPr marL="380939" indent="0">
              <a:buNone/>
              <a:defRPr sz="417"/>
            </a:lvl5pPr>
            <a:lvl6pPr marL="476174" indent="0">
              <a:buNone/>
              <a:defRPr sz="417"/>
            </a:lvl6pPr>
            <a:lvl7pPr marL="571409" indent="0">
              <a:buNone/>
              <a:defRPr sz="417"/>
            </a:lvl7pPr>
            <a:lvl8pPr marL="666643" indent="0">
              <a:buNone/>
              <a:defRPr sz="417"/>
            </a:lvl8pPr>
            <a:lvl9pPr marL="761878" indent="0">
              <a:buNone/>
              <a:defRPr sz="417"/>
            </a:lvl9pPr>
          </a:lstStyle>
          <a:p>
            <a:pPr lvl="0"/>
            <a:endParaRPr lang="en-US" noProof="0" dirty="0"/>
          </a:p>
        </p:txBody>
      </p:sp>
      <p:sp>
        <p:nvSpPr>
          <p:cNvPr id="4" name="Text Placeholder 3"/>
          <p:cNvSpPr>
            <a:spLocks noGrp="1"/>
          </p:cNvSpPr>
          <p:nvPr>
            <p:ph type="body" sz="half" idx="2"/>
          </p:nvPr>
        </p:nvSpPr>
        <p:spPr>
          <a:xfrm>
            <a:off x="2389629" y="5367404"/>
            <a:ext cx="7315288" cy="804664"/>
          </a:xfrm>
        </p:spPr>
        <p:txBody>
          <a:bodyPr/>
          <a:lstStyle>
            <a:lvl1pPr marL="0" indent="0">
              <a:buNone/>
              <a:defRPr sz="292"/>
            </a:lvl1pPr>
            <a:lvl2pPr marL="95235" indent="0">
              <a:buNone/>
              <a:defRPr sz="250"/>
            </a:lvl2pPr>
            <a:lvl3pPr marL="190470" indent="0">
              <a:buNone/>
              <a:defRPr sz="208"/>
            </a:lvl3pPr>
            <a:lvl4pPr marL="285704" indent="0">
              <a:buNone/>
              <a:defRPr sz="187"/>
            </a:lvl4pPr>
            <a:lvl5pPr marL="380939" indent="0">
              <a:buNone/>
              <a:defRPr sz="187"/>
            </a:lvl5pPr>
            <a:lvl6pPr marL="476174" indent="0">
              <a:buNone/>
              <a:defRPr sz="187"/>
            </a:lvl6pPr>
            <a:lvl7pPr marL="571409" indent="0">
              <a:buNone/>
              <a:defRPr sz="187"/>
            </a:lvl7pPr>
            <a:lvl8pPr marL="666643" indent="0">
              <a:buNone/>
              <a:defRPr sz="187"/>
            </a:lvl8pPr>
            <a:lvl9pPr marL="761878" indent="0">
              <a:buNone/>
              <a:defRPr sz="18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A66E36E-2913-4DEA-B12A-86B2C2FA452A}" type="slidenum">
              <a:rPr lang="en-US"/>
              <a:pPr>
                <a:defRPr/>
              </a:pPr>
              <a:t>‹#›</a:t>
            </a:fld>
            <a:endParaRPr lang="en-US" dirty="0"/>
          </a:p>
        </p:txBody>
      </p:sp>
    </p:spTree>
    <p:extLst>
      <p:ext uri="{BB962C8B-B14F-4D97-AF65-F5344CB8AC3E}">
        <p14:creationId xmlns:p14="http://schemas.microsoft.com/office/powerpoint/2010/main" val="2214324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8AE47F3-AF7D-437B-AF67-72E17FCEC667}" type="slidenum">
              <a:rPr lang="en-US"/>
              <a:pPr>
                <a:defRPr/>
              </a:pPr>
              <a:t>‹#›</a:t>
            </a:fld>
            <a:endParaRPr lang="en-US" dirty="0"/>
          </a:p>
        </p:txBody>
      </p:sp>
    </p:spTree>
    <p:extLst>
      <p:ext uri="{BB962C8B-B14F-4D97-AF65-F5344CB8AC3E}">
        <p14:creationId xmlns:p14="http://schemas.microsoft.com/office/powerpoint/2010/main" val="234229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729" y="274836"/>
            <a:ext cx="2742847" cy="58515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865" y="274836"/>
            <a:ext cx="8187531" cy="58515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64622E6-2CC5-4AAA-AAB2-F40867F7DC39}" type="slidenum">
              <a:rPr lang="en-US"/>
              <a:pPr>
                <a:defRPr/>
              </a:pPr>
              <a:t>‹#›</a:t>
            </a:fld>
            <a:endParaRPr lang="en-US" dirty="0"/>
          </a:p>
        </p:txBody>
      </p:sp>
    </p:spTree>
    <p:extLst>
      <p:ext uri="{BB962C8B-B14F-4D97-AF65-F5344CB8AC3E}">
        <p14:creationId xmlns:p14="http://schemas.microsoft.com/office/powerpoint/2010/main" val="1682511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10/18/2018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10/18/2018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10/18/2018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10/18/2018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10/18/2018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10/18/2018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329128" tIns="164564" rIns="329128" bIns="164564"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329128" tIns="164564" rIns="329128" bIns="16456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329128" tIns="164564" rIns="329128" bIns="164564" rtlCol="0" anchor="ctr"/>
          <a:lstStyle>
            <a:lvl1pPr algn="l">
              <a:defRPr sz="917">
                <a:solidFill>
                  <a:schemeClr val="tx1">
                    <a:tint val="75000"/>
                  </a:schemeClr>
                </a:solidFill>
              </a:defRPr>
            </a:lvl1pPr>
          </a:lstStyle>
          <a:p>
            <a:fld id="{985D6BDF-9D0E-4E2B-85B8-D8F4790360C9}" type="datetimeFigureOut">
              <a:rPr lang="en-US" smtClean="0"/>
              <a:t>10/18/2018</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329128" tIns="164564" rIns="329128" bIns="164564" rtlCol="0" anchor="ctr"/>
          <a:lstStyle>
            <a:lvl1pPr algn="ctr">
              <a:defRPr sz="91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329128" tIns="164564" rIns="329128" bIns="164564" rtlCol="0" anchor="ctr"/>
          <a:lstStyle>
            <a:lvl1pPr algn="r">
              <a:defRPr sz="917">
                <a:solidFill>
                  <a:schemeClr val="tx1">
                    <a:tint val="75000"/>
                  </a:schemeClr>
                </a:solidFill>
              </a:defRPr>
            </a:lvl1pPr>
          </a:lstStyle>
          <a:p>
            <a:fld id="{FBB075EA-769C-4ECD-B48E-D6FCDC24F876}" type="slidenum">
              <a:rPr lang="en-US" smtClean="0"/>
              <a:t>‹#›</a:t>
            </a:fld>
            <a:endParaRPr lang="en-US" dirty="0"/>
          </a:p>
        </p:txBody>
      </p:sp>
    </p:spTree>
    <p:extLst>
      <p:ext uri="{BB962C8B-B14F-4D97-AF65-F5344CB8AC3E}">
        <p14:creationId xmlns:p14="http://schemas.microsoft.com/office/powerpoint/2010/main" val="672647847"/>
      </p:ext>
    </p:extLst>
  </p:cSld>
  <p:clrMap bg1="lt1" tx1="dk1" bg2="lt2" tx2="dk2" accent1="accent1" accent2="accent2" accent3="accent3" accent4="accent4" accent5="accent5" accent6="accent6" hlink="hlink" folHlink="folHlink"/>
  <p:sldLayoutIdLst>
    <p:sldLayoutId id="2147483853" r:id="rId1"/>
    <p:sldLayoutId id="2147483854" r:id="rId2"/>
  </p:sldLayoutIdLst>
  <p:txStyles>
    <p:titleStyle>
      <a:lvl1pPr algn="ctr" defTabSz="685573" rtl="0" eaLnBrk="1" latinLnBrk="0" hangingPunct="1">
        <a:spcBef>
          <a:spcPct val="0"/>
        </a:spcBef>
        <a:buNone/>
        <a:defRPr sz="1250" kern="1200">
          <a:solidFill>
            <a:schemeClr val="tx1"/>
          </a:solidFill>
          <a:latin typeface="+mj-lt"/>
          <a:ea typeface="+mj-ea"/>
          <a:cs typeface="+mj-cs"/>
        </a:defRPr>
      </a:lvl1pPr>
    </p:titleStyle>
    <p:bodyStyle>
      <a:lvl1pPr marL="71414" indent="-71414" algn="l" defTabSz="685573" rtl="0" eaLnBrk="1" latinLnBrk="0" hangingPunct="1">
        <a:spcBef>
          <a:spcPct val="20000"/>
        </a:spcBef>
        <a:buFont typeface="Arial" pitchFamily="34" charset="0"/>
        <a:buChar char="•"/>
        <a:defRPr sz="562" kern="1200">
          <a:solidFill>
            <a:schemeClr val="tx1"/>
          </a:solidFill>
          <a:latin typeface="+mn-lt"/>
          <a:ea typeface="+mn-ea"/>
          <a:cs typeface="+mn-cs"/>
        </a:defRPr>
      </a:lvl1pPr>
      <a:lvl2pPr marL="142828" indent="-71414" algn="l" defTabSz="685573" rtl="0" eaLnBrk="1" latinLnBrk="0" hangingPunct="1">
        <a:spcBef>
          <a:spcPct val="20000"/>
        </a:spcBef>
        <a:buFont typeface="Arial" pitchFamily="34" charset="0"/>
        <a:buChar char="–"/>
        <a:defRPr sz="562" kern="1200">
          <a:solidFill>
            <a:schemeClr val="tx1"/>
          </a:solidFill>
          <a:latin typeface="+mn-lt"/>
          <a:ea typeface="+mn-ea"/>
          <a:cs typeface="+mn-cs"/>
        </a:defRPr>
      </a:lvl2pPr>
      <a:lvl3pPr marL="214242" indent="-71414" algn="l" defTabSz="685573" rtl="0" eaLnBrk="1" latinLnBrk="0" hangingPunct="1">
        <a:spcBef>
          <a:spcPct val="20000"/>
        </a:spcBef>
        <a:buFont typeface="Arial" pitchFamily="34" charset="0"/>
        <a:buChar char="•"/>
        <a:defRPr sz="562" kern="1200">
          <a:solidFill>
            <a:schemeClr val="tx1"/>
          </a:solidFill>
          <a:latin typeface="+mn-lt"/>
          <a:ea typeface="+mn-ea"/>
          <a:cs typeface="+mn-cs"/>
        </a:defRPr>
      </a:lvl3pPr>
      <a:lvl4pPr marL="285656" indent="-71414" algn="l" defTabSz="685573" rtl="0" eaLnBrk="1" latinLnBrk="0" hangingPunct="1">
        <a:spcBef>
          <a:spcPct val="20000"/>
        </a:spcBef>
        <a:buFont typeface="Arial" pitchFamily="34" charset="0"/>
        <a:buChar char="–"/>
        <a:defRPr sz="562" kern="1200">
          <a:solidFill>
            <a:schemeClr val="tx1"/>
          </a:solidFill>
          <a:latin typeface="+mn-lt"/>
          <a:ea typeface="+mn-ea"/>
          <a:cs typeface="+mn-cs"/>
        </a:defRPr>
      </a:lvl4pPr>
      <a:lvl5pPr marL="357070" indent="-71414" algn="l" defTabSz="685573" rtl="0" eaLnBrk="1" latinLnBrk="0" hangingPunct="1">
        <a:spcBef>
          <a:spcPct val="20000"/>
        </a:spcBef>
        <a:buFont typeface="Arial" pitchFamily="34" charset="0"/>
        <a:buChar char="»"/>
        <a:defRPr sz="562" kern="1200">
          <a:solidFill>
            <a:schemeClr val="tx1"/>
          </a:solidFill>
          <a:latin typeface="+mn-lt"/>
          <a:ea typeface="+mn-ea"/>
          <a:cs typeface="+mn-cs"/>
        </a:defRPr>
      </a:lvl5pPr>
      <a:lvl6pPr marL="1885327" indent="-171393" algn="l" defTabSz="6855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114" indent="-171393" algn="l" defTabSz="6855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900" indent="-171393" algn="l" defTabSz="6855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687" indent="-171393" algn="l" defTabSz="68557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73" rtl="0" eaLnBrk="1" latinLnBrk="0" hangingPunct="1">
        <a:defRPr sz="1333" kern="1200">
          <a:solidFill>
            <a:schemeClr val="tx1"/>
          </a:solidFill>
          <a:latin typeface="+mn-lt"/>
          <a:ea typeface="+mn-ea"/>
          <a:cs typeface="+mn-cs"/>
        </a:defRPr>
      </a:lvl1pPr>
      <a:lvl2pPr marL="342787" algn="l" defTabSz="685573" rtl="0" eaLnBrk="1" latinLnBrk="0" hangingPunct="1">
        <a:defRPr sz="1333" kern="1200">
          <a:solidFill>
            <a:schemeClr val="tx1"/>
          </a:solidFill>
          <a:latin typeface="+mn-lt"/>
          <a:ea typeface="+mn-ea"/>
          <a:cs typeface="+mn-cs"/>
        </a:defRPr>
      </a:lvl2pPr>
      <a:lvl3pPr marL="685573" algn="l" defTabSz="685573" rtl="0" eaLnBrk="1" latinLnBrk="0" hangingPunct="1">
        <a:defRPr sz="1333" kern="1200">
          <a:solidFill>
            <a:schemeClr val="tx1"/>
          </a:solidFill>
          <a:latin typeface="+mn-lt"/>
          <a:ea typeface="+mn-ea"/>
          <a:cs typeface="+mn-cs"/>
        </a:defRPr>
      </a:lvl3pPr>
      <a:lvl4pPr marL="1028360" algn="l" defTabSz="685573" rtl="0" eaLnBrk="1" latinLnBrk="0" hangingPunct="1">
        <a:defRPr sz="1333" kern="1200">
          <a:solidFill>
            <a:schemeClr val="tx1"/>
          </a:solidFill>
          <a:latin typeface="+mn-lt"/>
          <a:ea typeface="+mn-ea"/>
          <a:cs typeface="+mn-cs"/>
        </a:defRPr>
      </a:lvl4pPr>
      <a:lvl5pPr marL="1371147" algn="l" defTabSz="685573" rtl="0" eaLnBrk="1" latinLnBrk="0" hangingPunct="1">
        <a:defRPr sz="1333" kern="1200">
          <a:solidFill>
            <a:schemeClr val="tx1"/>
          </a:solidFill>
          <a:latin typeface="+mn-lt"/>
          <a:ea typeface="+mn-ea"/>
          <a:cs typeface="+mn-cs"/>
        </a:defRPr>
      </a:lvl5pPr>
      <a:lvl6pPr marL="1713934" algn="l" defTabSz="685573" rtl="0" eaLnBrk="1" latinLnBrk="0" hangingPunct="1">
        <a:defRPr sz="1333" kern="1200">
          <a:solidFill>
            <a:schemeClr val="tx1"/>
          </a:solidFill>
          <a:latin typeface="+mn-lt"/>
          <a:ea typeface="+mn-ea"/>
          <a:cs typeface="+mn-cs"/>
        </a:defRPr>
      </a:lvl6pPr>
      <a:lvl7pPr marL="2056720" algn="l" defTabSz="685573" rtl="0" eaLnBrk="1" latinLnBrk="0" hangingPunct="1">
        <a:defRPr sz="1333" kern="1200">
          <a:solidFill>
            <a:schemeClr val="tx1"/>
          </a:solidFill>
          <a:latin typeface="+mn-lt"/>
          <a:ea typeface="+mn-ea"/>
          <a:cs typeface="+mn-cs"/>
        </a:defRPr>
      </a:lvl7pPr>
      <a:lvl8pPr marL="2399507" algn="l" defTabSz="685573" rtl="0" eaLnBrk="1" latinLnBrk="0" hangingPunct="1">
        <a:defRPr sz="1333" kern="1200">
          <a:solidFill>
            <a:schemeClr val="tx1"/>
          </a:solidFill>
          <a:latin typeface="+mn-lt"/>
          <a:ea typeface="+mn-ea"/>
          <a:cs typeface="+mn-cs"/>
        </a:defRPr>
      </a:lvl8pPr>
      <a:lvl9pPr marL="2742294" algn="l" defTabSz="685573" rtl="0" eaLnBrk="1" latinLnBrk="0" hangingPunct="1">
        <a:defRPr sz="13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865" y="274836"/>
            <a:ext cx="10972712" cy="1143000"/>
          </a:xfrm>
          <a:prstGeom prst="rect">
            <a:avLst/>
          </a:prstGeom>
          <a:noFill/>
          <a:ln w="9525">
            <a:noFill/>
            <a:miter lim="800000"/>
            <a:headEnd/>
            <a:tailEnd/>
          </a:ln>
        </p:spPr>
        <p:txBody>
          <a:bodyPr vert="horz" wrap="square" lIns="470253" tIns="235127" rIns="470253" bIns="23512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865" y="1600398"/>
            <a:ext cx="10972712" cy="4526029"/>
          </a:xfrm>
          <a:prstGeom prst="rect">
            <a:avLst/>
          </a:prstGeom>
          <a:noFill/>
          <a:ln w="9525">
            <a:noFill/>
            <a:miter lim="800000"/>
            <a:headEnd/>
            <a:tailEnd/>
          </a:ln>
        </p:spPr>
        <p:txBody>
          <a:bodyPr vert="horz" wrap="square" lIns="470253" tIns="235127" rIns="470253" bIns="23512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865" y="6245490"/>
            <a:ext cx="2844712" cy="476250"/>
          </a:xfrm>
          <a:prstGeom prst="rect">
            <a:avLst/>
          </a:prstGeom>
          <a:noFill/>
          <a:ln w="9525">
            <a:noFill/>
            <a:miter lim="800000"/>
            <a:headEnd/>
            <a:tailEnd/>
          </a:ln>
          <a:effectLst/>
        </p:spPr>
        <p:txBody>
          <a:bodyPr vert="horz" wrap="square" lIns="470253" tIns="235127" rIns="470253" bIns="235127" numCol="1" anchor="t" anchorCtr="0" compatLnSpc="1">
            <a:prstTxWarp prst="textNoShape">
              <a:avLst/>
            </a:prstTxWarp>
          </a:bodyPr>
          <a:lstStyle>
            <a:lvl1pPr>
              <a:defRPr sz="1500" smtClean="0"/>
            </a:lvl1pPr>
          </a:lstStyle>
          <a:p>
            <a:pPr>
              <a:defRPr/>
            </a:pPr>
            <a:endParaRPr lang="en-US" dirty="0"/>
          </a:p>
        </p:txBody>
      </p:sp>
      <p:sp>
        <p:nvSpPr>
          <p:cNvPr id="1029" name="Rectangle 5"/>
          <p:cNvSpPr>
            <a:spLocks noGrp="1" noChangeArrowheads="1"/>
          </p:cNvSpPr>
          <p:nvPr>
            <p:ph type="ftr" sz="quarter" idx="3"/>
          </p:nvPr>
        </p:nvSpPr>
        <p:spPr bwMode="auto">
          <a:xfrm>
            <a:off x="4165865" y="6245490"/>
            <a:ext cx="3860712" cy="476250"/>
          </a:xfrm>
          <a:prstGeom prst="rect">
            <a:avLst/>
          </a:prstGeom>
          <a:noFill/>
          <a:ln w="9525">
            <a:noFill/>
            <a:miter lim="800000"/>
            <a:headEnd/>
            <a:tailEnd/>
          </a:ln>
          <a:effectLst/>
        </p:spPr>
        <p:txBody>
          <a:bodyPr vert="horz" wrap="square" lIns="470253" tIns="235127" rIns="470253" bIns="235127" numCol="1" anchor="t" anchorCtr="0" compatLnSpc="1">
            <a:prstTxWarp prst="textNoShape">
              <a:avLst/>
            </a:prstTxWarp>
          </a:bodyPr>
          <a:lstStyle>
            <a:lvl1pPr algn="ctr">
              <a:defRPr sz="1500" smtClean="0"/>
            </a:lvl1pPr>
          </a:lstStyle>
          <a:p>
            <a:pPr>
              <a:defRPr/>
            </a:pPr>
            <a:endParaRPr lang="en-US" dirty="0"/>
          </a:p>
        </p:txBody>
      </p:sp>
      <p:sp>
        <p:nvSpPr>
          <p:cNvPr id="1030" name="Rectangle 6"/>
          <p:cNvSpPr>
            <a:spLocks noGrp="1" noChangeArrowheads="1"/>
          </p:cNvSpPr>
          <p:nvPr>
            <p:ph type="sldNum" sz="quarter" idx="4"/>
          </p:nvPr>
        </p:nvSpPr>
        <p:spPr bwMode="auto">
          <a:xfrm>
            <a:off x="8737865" y="6245490"/>
            <a:ext cx="2844712" cy="476250"/>
          </a:xfrm>
          <a:prstGeom prst="rect">
            <a:avLst/>
          </a:prstGeom>
          <a:noFill/>
          <a:ln w="9525">
            <a:noFill/>
            <a:miter lim="800000"/>
            <a:headEnd/>
            <a:tailEnd/>
          </a:ln>
          <a:effectLst/>
        </p:spPr>
        <p:txBody>
          <a:bodyPr vert="horz" wrap="square" lIns="470253" tIns="235127" rIns="470253" bIns="235127" numCol="1" anchor="t" anchorCtr="0" compatLnSpc="1">
            <a:prstTxWarp prst="textNoShape">
              <a:avLst/>
            </a:prstTxWarp>
          </a:bodyPr>
          <a:lstStyle>
            <a:lvl1pPr algn="r">
              <a:defRPr sz="1500" smtClean="0"/>
            </a:lvl1pPr>
          </a:lstStyle>
          <a:p>
            <a:pPr>
              <a:defRPr/>
            </a:pPr>
            <a:fld id="{978FFE43-332C-461F-B34F-BE94A6F54507}" type="slidenum">
              <a:rPr lang="en-US"/>
              <a:pPr>
                <a:defRPr/>
              </a:pPr>
              <a:t>‹#›</a:t>
            </a:fld>
            <a:endParaRPr lang="en-US" dirty="0"/>
          </a:p>
        </p:txBody>
      </p:sp>
    </p:spTree>
    <p:extLst>
      <p:ext uri="{BB962C8B-B14F-4D97-AF65-F5344CB8AC3E}">
        <p14:creationId xmlns:p14="http://schemas.microsoft.com/office/powerpoint/2010/main" val="333057076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979794" rtl="0" eaLnBrk="0" fontAlgn="base" hangingPunct="0">
        <a:spcBef>
          <a:spcPct val="0"/>
        </a:spcBef>
        <a:spcAft>
          <a:spcPct val="0"/>
        </a:spcAft>
        <a:defRPr sz="4728">
          <a:solidFill>
            <a:schemeClr val="tx2"/>
          </a:solidFill>
          <a:latin typeface="+mj-lt"/>
          <a:ea typeface="+mj-ea"/>
          <a:cs typeface="+mj-cs"/>
        </a:defRPr>
      </a:lvl1pPr>
      <a:lvl2pPr algn="ctr" defTabSz="979794" rtl="0" eaLnBrk="0" fontAlgn="base" hangingPunct="0">
        <a:spcBef>
          <a:spcPct val="0"/>
        </a:spcBef>
        <a:spcAft>
          <a:spcPct val="0"/>
        </a:spcAft>
        <a:defRPr sz="4728">
          <a:solidFill>
            <a:schemeClr val="tx2"/>
          </a:solidFill>
          <a:latin typeface="Arial" charset="0"/>
        </a:defRPr>
      </a:lvl2pPr>
      <a:lvl3pPr algn="ctr" defTabSz="979794" rtl="0" eaLnBrk="0" fontAlgn="base" hangingPunct="0">
        <a:spcBef>
          <a:spcPct val="0"/>
        </a:spcBef>
        <a:spcAft>
          <a:spcPct val="0"/>
        </a:spcAft>
        <a:defRPr sz="4728">
          <a:solidFill>
            <a:schemeClr val="tx2"/>
          </a:solidFill>
          <a:latin typeface="Arial" charset="0"/>
        </a:defRPr>
      </a:lvl3pPr>
      <a:lvl4pPr algn="ctr" defTabSz="979794" rtl="0" eaLnBrk="0" fontAlgn="base" hangingPunct="0">
        <a:spcBef>
          <a:spcPct val="0"/>
        </a:spcBef>
        <a:spcAft>
          <a:spcPct val="0"/>
        </a:spcAft>
        <a:defRPr sz="4728">
          <a:solidFill>
            <a:schemeClr val="tx2"/>
          </a:solidFill>
          <a:latin typeface="Arial" charset="0"/>
        </a:defRPr>
      </a:lvl4pPr>
      <a:lvl5pPr algn="ctr" defTabSz="979794" rtl="0" eaLnBrk="0" fontAlgn="base" hangingPunct="0">
        <a:spcBef>
          <a:spcPct val="0"/>
        </a:spcBef>
        <a:spcAft>
          <a:spcPct val="0"/>
        </a:spcAft>
        <a:defRPr sz="4728">
          <a:solidFill>
            <a:schemeClr val="tx2"/>
          </a:solidFill>
          <a:latin typeface="Arial" charset="0"/>
        </a:defRPr>
      </a:lvl5pPr>
      <a:lvl6pPr marL="95235" algn="ctr" defTabSz="979794" rtl="0" fontAlgn="base">
        <a:spcBef>
          <a:spcPct val="0"/>
        </a:spcBef>
        <a:spcAft>
          <a:spcPct val="0"/>
        </a:spcAft>
        <a:defRPr sz="4728">
          <a:solidFill>
            <a:schemeClr val="tx2"/>
          </a:solidFill>
          <a:latin typeface="Arial" charset="0"/>
        </a:defRPr>
      </a:lvl6pPr>
      <a:lvl7pPr marL="190470" algn="ctr" defTabSz="979794" rtl="0" fontAlgn="base">
        <a:spcBef>
          <a:spcPct val="0"/>
        </a:spcBef>
        <a:spcAft>
          <a:spcPct val="0"/>
        </a:spcAft>
        <a:defRPr sz="4728">
          <a:solidFill>
            <a:schemeClr val="tx2"/>
          </a:solidFill>
          <a:latin typeface="Arial" charset="0"/>
        </a:defRPr>
      </a:lvl7pPr>
      <a:lvl8pPr marL="285704" algn="ctr" defTabSz="979794" rtl="0" fontAlgn="base">
        <a:spcBef>
          <a:spcPct val="0"/>
        </a:spcBef>
        <a:spcAft>
          <a:spcPct val="0"/>
        </a:spcAft>
        <a:defRPr sz="4728">
          <a:solidFill>
            <a:schemeClr val="tx2"/>
          </a:solidFill>
          <a:latin typeface="Arial" charset="0"/>
        </a:defRPr>
      </a:lvl8pPr>
      <a:lvl9pPr marL="380939" algn="ctr" defTabSz="979794" rtl="0" fontAlgn="base">
        <a:spcBef>
          <a:spcPct val="0"/>
        </a:spcBef>
        <a:spcAft>
          <a:spcPct val="0"/>
        </a:spcAft>
        <a:defRPr sz="4728">
          <a:solidFill>
            <a:schemeClr val="tx2"/>
          </a:solidFill>
          <a:latin typeface="Arial" charset="0"/>
        </a:defRPr>
      </a:lvl9pPr>
    </p:titleStyle>
    <p:bodyStyle>
      <a:lvl1pPr marL="367712" indent="-367712" algn="l" defTabSz="979794" rtl="0" eaLnBrk="0" fontAlgn="base" hangingPunct="0">
        <a:spcBef>
          <a:spcPct val="20000"/>
        </a:spcBef>
        <a:spcAft>
          <a:spcPct val="0"/>
        </a:spcAft>
        <a:buChar char="•"/>
        <a:defRPr sz="3437">
          <a:solidFill>
            <a:schemeClr val="tx1"/>
          </a:solidFill>
          <a:latin typeface="+mn-lt"/>
          <a:ea typeface="+mn-ea"/>
          <a:cs typeface="+mn-cs"/>
        </a:defRPr>
      </a:lvl1pPr>
      <a:lvl2pPr marL="796268" indent="-306537" algn="l" defTabSz="979794" rtl="0" eaLnBrk="0" fontAlgn="base" hangingPunct="0">
        <a:spcBef>
          <a:spcPct val="20000"/>
        </a:spcBef>
        <a:spcAft>
          <a:spcPct val="0"/>
        </a:spcAft>
        <a:buChar char="–"/>
        <a:defRPr sz="3000">
          <a:solidFill>
            <a:schemeClr val="tx1"/>
          </a:solidFill>
          <a:latin typeface="+mn-lt"/>
        </a:defRPr>
      </a:lvl2pPr>
      <a:lvl3pPr marL="1224825" indent="-245031" algn="l" defTabSz="979794" rtl="0" eaLnBrk="0" fontAlgn="base" hangingPunct="0">
        <a:spcBef>
          <a:spcPct val="20000"/>
        </a:spcBef>
        <a:spcAft>
          <a:spcPct val="0"/>
        </a:spcAft>
        <a:buChar char="•"/>
        <a:defRPr sz="2562">
          <a:solidFill>
            <a:schemeClr val="tx1"/>
          </a:solidFill>
          <a:latin typeface="+mn-lt"/>
        </a:defRPr>
      </a:lvl3pPr>
      <a:lvl4pPr marL="1714226" indent="-245031" algn="l" defTabSz="979794" rtl="0" eaLnBrk="0" fontAlgn="base" hangingPunct="0">
        <a:spcBef>
          <a:spcPct val="20000"/>
        </a:spcBef>
        <a:spcAft>
          <a:spcPct val="0"/>
        </a:spcAft>
        <a:buChar char="–"/>
        <a:defRPr sz="2166">
          <a:solidFill>
            <a:schemeClr val="tx1"/>
          </a:solidFill>
          <a:latin typeface="+mn-lt"/>
        </a:defRPr>
      </a:lvl4pPr>
      <a:lvl5pPr marL="2203957" indent="-244700" algn="l" defTabSz="979794" rtl="0" eaLnBrk="0" fontAlgn="base" hangingPunct="0">
        <a:spcBef>
          <a:spcPct val="20000"/>
        </a:spcBef>
        <a:spcAft>
          <a:spcPct val="0"/>
        </a:spcAft>
        <a:buChar char="»"/>
        <a:defRPr sz="2166">
          <a:solidFill>
            <a:schemeClr val="tx1"/>
          </a:solidFill>
          <a:latin typeface="+mn-lt"/>
        </a:defRPr>
      </a:lvl5pPr>
      <a:lvl6pPr marL="2299192" indent="-244700" algn="l" defTabSz="979794" rtl="0" fontAlgn="base">
        <a:spcBef>
          <a:spcPct val="20000"/>
        </a:spcBef>
        <a:spcAft>
          <a:spcPct val="0"/>
        </a:spcAft>
        <a:buChar char="»"/>
        <a:defRPr sz="2166">
          <a:solidFill>
            <a:schemeClr val="tx1"/>
          </a:solidFill>
          <a:latin typeface="+mn-lt"/>
        </a:defRPr>
      </a:lvl6pPr>
      <a:lvl7pPr marL="2394427" indent="-244700" algn="l" defTabSz="979794" rtl="0" fontAlgn="base">
        <a:spcBef>
          <a:spcPct val="20000"/>
        </a:spcBef>
        <a:spcAft>
          <a:spcPct val="0"/>
        </a:spcAft>
        <a:buChar char="»"/>
        <a:defRPr sz="2166">
          <a:solidFill>
            <a:schemeClr val="tx1"/>
          </a:solidFill>
          <a:latin typeface="+mn-lt"/>
        </a:defRPr>
      </a:lvl7pPr>
      <a:lvl8pPr marL="2489662" indent="-244700" algn="l" defTabSz="979794" rtl="0" fontAlgn="base">
        <a:spcBef>
          <a:spcPct val="20000"/>
        </a:spcBef>
        <a:spcAft>
          <a:spcPct val="0"/>
        </a:spcAft>
        <a:buChar char="»"/>
        <a:defRPr sz="2166">
          <a:solidFill>
            <a:schemeClr val="tx1"/>
          </a:solidFill>
          <a:latin typeface="+mn-lt"/>
        </a:defRPr>
      </a:lvl8pPr>
      <a:lvl9pPr marL="2584896" indent="-244700" algn="l" defTabSz="979794" rtl="0" fontAlgn="base">
        <a:spcBef>
          <a:spcPct val="20000"/>
        </a:spcBef>
        <a:spcAft>
          <a:spcPct val="0"/>
        </a:spcAft>
        <a:buChar char="»"/>
        <a:defRPr sz="2166">
          <a:solidFill>
            <a:schemeClr val="tx1"/>
          </a:solidFill>
          <a:latin typeface="+mn-lt"/>
        </a:defRPr>
      </a:lvl9pPr>
    </p:bodyStyle>
    <p:otherStyle>
      <a:defPPr>
        <a:defRPr lang="en-US"/>
      </a:defPPr>
      <a:lvl1pPr marL="0" algn="l" defTabSz="190470" rtl="0" eaLnBrk="1" latinLnBrk="0" hangingPunct="1">
        <a:defRPr sz="375" kern="1200">
          <a:solidFill>
            <a:schemeClr val="tx1"/>
          </a:solidFill>
          <a:latin typeface="+mn-lt"/>
          <a:ea typeface="+mn-ea"/>
          <a:cs typeface="+mn-cs"/>
        </a:defRPr>
      </a:lvl1pPr>
      <a:lvl2pPr marL="95235" algn="l" defTabSz="190470" rtl="0" eaLnBrk="1" latinLnBrk="0" hangingPunct="1">
        <a:defRPr sz="375" kern="1200">
          <a:solidFill>
            <a:schemeClr val="tx1"/>
          </a:solidFill>
          <a:latin typeface="+mn-lt"/>
          <a:ea typeface="+mn-ea"/>
          <a:cs typeface="+mn-cs"/>
        </a:defRPr>
      </a:lvl2pPr>
      <a:lvl3pPr marL="190470" algn="l" defTabSz="190470" rtl="0" eaLnBrk="1" latinLnBrk="0" hangingPunct="1">
        <a:defRPr sz="375" kern="1200">
          <a:solidFill>
            <a:schemeClr val="tx1"/>
          </a:solidFill>
          <a:latin typeface="+mn-lt"/>
          <a:ea typeface="+mn-ea"/>
          <a:cs typeface="+mn-cs"/>
        </a:defRPr>
      </a:lvl3pPr>
      <a:lvl4pPr marL="285704" algn="l" defTabSz="190470" rtl="0" eaLnBrk="1" latinLnBrk="0" hangingPunct="1">
        <a:defRPr sz="375" kern="1200">
          <a:solidFill>
            <a:schemeClr val="tx1"/>
          </a:solidFill>
          <a:latin typeface="+mn-lt"/>
          <a:ea typeface="+mn-ea"/>
          <a:cs typeface="+mn-cs"/>
        </a:defRPr>
      </a:lvl4pPr>
      <a:lvl5pPr marL="380939" algn="l" defTabSz="190470" rtl="0" eaLnBrk="1" latinLnBrk="0" hangingPunct="1">
        <a:defRPr sz="375" kern="1200">
          <a:solidFill>
            <a:schemeClr val="tx1"/>
          </a:solidFill>
          <a:latin typeface="+mn-lt"/>
          <a:ea typeface="+mn-ea"/>
          <a:cs typeface="+mn-cs"/>
        </a:defRPr>
      </a:lvl5pPr>
      <a:lvl6pPr marL="476174" algn="l" defTabSz="190470" rtl="0" eaLnBrk="1" latinLnBrk="0" hangingPunct="1">
        <a:defRPr sz="375" kern="1200">
          <a:solidFill>
            <a:schemeClr val="tx1"/>
          </a:solidFill>
          <a:latin typeface="+mn-lt"/>
          <a:ea typeface="+mn-ea"/>
          <a:cs typeface="+mn-cs"/>
        </a:defRPr>
      </a:lvl6pPr>
      <a:lvl7pPr marL="571409" algn="l" defTabSz="190470" rtl="0" eaLnBrk="1" latinLnBrk="0" hangingPunct="1">
        <a:defRPr sz="375" kern="1200">
          <a:solidFill>
            <a:schemeClr val="tx1"/>
          </a:solidFill>
          <a:latin typeface="+mn-lt"/>
          <a:ea typeface="+mn-ea"/>
          <a:cs typeface="+mn-cs"/>
        </a:defRPr>
      </a:lvl7pPr>
      <a:lvl8pPr marL="666643" algn="l" defTabSz="190470" rtl="0" eaLnBrk="1" latinLnBrk="0" hangingPunct="1">
        <a:defRPr sz="375" kern="1200">
          <a:solidFill>
            <a:schemeClr val="tx1"/>
          </a:solidFill>
          <a:latin typeface="+mn-lt"/>
          <a:ea typeface="+mn-ea"/>
          <a:cs typeface="+mn-cs"/>
        </a:defRPr>
      </a:lvl8pPr>
      <a:lvl9pPr marL="761878" algn="l" defTabSz="190470" rtl="0" eaLnBrk="1" latinLnBrk="0" hangingPunct="1">
        <a:defRPr sz="3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mailto:jmorgan39@gsu.edu" TargetMode="External"/><Relationship Id="rId2" Type="http://schemas.openxmlformats.org/officeDocument/2006/relationships/hyperlink" Target="mailto:ckazemian1@student.gsu.edu" TargetMode="External"/><Relationship Id="rId1" Type="http://schemas.openxmlformats.org/officeDocument/2006/relationships/slideLayout" Target="../slideLayouts/slideLayout14.xml"/><Relationship Id="rId6" Type="http://schemas.openxmlformats.org/officeDocument/2006/relationships/hyperlink" Target="http://www.npuap.org/"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southerngerontologicalsociety.org/awards.html"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southerngerontologicalsociety.org/membership.html"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southerngerontologicalsociety.org/awards-student-poster.html" TargetMode="External"/><Relationship Id="rId2" Type="http://schemas.openxmlformats.org/officeDocument/2006/relationships/hyperlink" Target="http://www.southerngerontologicalsociety.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7918-990D-43CC-9A54-749F53278BB4}"/>
              </a:ext>
            </a:extLst>
          </p:cNvPr>
          <p:cNvSpPr>
            <a:spLocks noGrp="1"/>
          </p:cNvSpPr>
          <p:nvPr>
            <p:ph type="ctrTitle"/>
          </p:nvPr>
        </p:nvSpPr>
        <p:spPr>
          <a:xfrm>
            <a:off x="1069848" y="1298448"/>
            <a:ext cx="7315200" cy="1849486"/>
          </a:xfrm>
        </p:spPr>
        <p:txBody>
          <a:bodyPr/>
          <a:lstStyle/>
          <a:p>
            <a:r>
              <a:rPr lang="en-US" dirty="0"/>
              <a:t>Poster Sessions: Design and Delivery 101</a:t>
            </a:r>
          </a:p>
        </p:txBody>
      </p:sp>
      <p:sp>
        <p:nvSpPr>
          <p:cNvPr id="3" name="Subtitle 2">
            <a:extLst>
              <a:ext uri="{FF2B5EF4-FFF2-40B4-BE49-F238E27FC236}">
                <a16:creationId xmlns:a16="http://schemas.microsoft.com/office/drawing/2014/main" id="{8D016DF8-727A-4F45-B6F2-53A3CA6027AE}"/>
              </a:ext>
            </a:extLst>
          </p:cNvPr>
          <p:cNvSpPr>
            <a:spLocks noGrp="1"/>
          </p:cNvSpPr>
          <p:nvPr>
            <p:ph type="subTitle" idx="1"/>
          </p:nvPr>
        </p:nvSpPr>
        <p:spPr>
          <a:xfrm>
            <a:off x="479685" y="3252867"/>
            <a:ext cx="8293254" cy="914400"/>
          </a:xfrm>
        </p:spPr>
        <p:txBody>
          <a:bodyPr>
            <a:normAutofit fontScale="92500"/>
          </a:bodyPr>
          <a:lstStyle/>
          <a:p>
            <a:r>
              <a:rPr lang="en-US" dirty="0"/>
              <a:t>Dr. Jen Craft Morgan, Dr. Kyle Bower, Debby Yoder, and Lee Ann Ferguson</a:t>
            </a:r>
          </a:p>
          <a:p>
            <a:r>
              <a:rPr lang="en-US" dirty="0"/>
              <a:t>Southern Gerontological Society Webinar</a:t>
            </a:r>
          </a:p>
        </p:txBody>
      </p:sp>
      <p:pic>
        <p:nvPicPr>
          <p:cNvPr id="7" name="Picture 6" descr="A close up of a sign&#10;&#10;Description generated with very high confidence">
            <a:extLst>
              <a:ext uri="{FF2B5EF4-FFF2-40B4-BE49-F238E27FC236}">
                <a16:creationId xmlns:a16="http://schemas.microsoft.com/office/drawing/2014/main" id="{42788383-18DE-4AFC-8C0D-F13C4DBC3685}"/>
              </a:ext>
            </a:extLst>
          </p:cNvPr>
          <p:cNvPicPr>
            <a:picLocks noChangeAspect="1"/>
          </p:cNvPicPr>
          <p:nvPr/>
        </p:nvPicPr>
        <p:blipFill>
          <a:blip r:embed="rId2"/>
          <a:stretch>
            <a:fillRect/>
          </a:stretch>
        </p:blipFill>
        <p:spPr>
          <a:xfrm>
            <a:off x="9333102" y="1801368"/>
            <a:ext cx="2708995" cy="3255264"/>
          </a:xfrm>
          <a:prstGeom prst="rect">
            <a:avLst/>
          </a:prstGeom>
        </p:spPr>
      </p:pic>
      <p:sp>
        <p:nvSpPr>
          <p:cNvPr id="8" name="TextBox 7">
            <a:extLst>
              <a:ext uri="{FF2B5EF4-FFF2-40B4-BE49-F238E27FC236}">
                <a16:creationId xmlns:a16="http://schemas.microsoft.com/office/drawing/2014/main" id="{463471FE-A56B-457E-92F4-9E61E32FCF59}"/>
              </a:ext>
            </a:extLst>
          </p:cNvPr>
          <p:cNvSpPr txBox="1"/>
          <p:nvPr/>
        </p:nvSpPr>
        <p:spPr>
          <a:xfrm>
            <a:off x="479685" y="4601980"/>
            <a:ext cx="8079699" cy="923330"/>
          </a:xfrm>
          <a:prstGeom prst="rect">
            <a:avLst/>
          </a:prstGeom>
          <a:noFill/>
        </p:spPr>
        <p:txBody>
          <a:bodyPr wrap="square" rtlCol="0">
            <a:spAutoFit/>
          </a:bodyPr>
          <a:lstStyle/>
          <a:p>
            <a:r>
              <a:rPr lang="en-US" i="1" dirty="0"/>
              <a:t>All materials exhibited during this webinar were donated as examples for the purpose of poster construction instruction. All research, images, and results are the property of each researcher/author. </a:t>
            </a:r>
          </a:p>
        </p:txBody>
      </p:sp>
    </p:spTree>
    <p:extLst>
      <p:ext uri="{BB962C8B-B14F-4D97-AF65-F5344CB8AC3E}">
        <p14:creationId xmlns:p14="http://schemas.microsoft.com/office/powerpoint/2010/main" val="1815736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DC95B7-2A72-483B-BA19-2BE751205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822AFE-7E96-4A51-9E55-FCAEACD21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120" y="757325"/>
            <a:ext cx="4341880"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61E1D2-4520-4A6F-919E-5E4F7BC54360}"/>
              </a:ext>
            </a:extLst>
          </p:cNvPr>
          <p:cNvSpPr>
            <a:spLocks noGrp="1"/>
          </p:cNvSpPr>
          <p:nvPr>
            <p:ph type="title"/>
          </p:nvPr>
        </p:nvSpPr>
        <p:spPr>
          <a:xfrm>
            <a:off x="7924290" y="757324"/>
            <a:ext cx="4209772" cy="922705"/>
          </a:xfrm>
        </p:spPr>
        <p:txBody>
          <a:bodyPr>
            <a:normAutofit/>
          </a:bodyPr>
          <a:lstStyle/>
          <a:p>
            <a:r>
              <a:rPr lang="en-US" dirty="0"/>
              <a:t>Colors and Font</a:t>
            </a:r>
          </a:p>
        </p:txBody>
      </p:sp>
      <p:sp>
        <p:nvSpPr>
          <p:cNvPr id="13" name="Rectangle 12">
            <a:extLst>
              <a:ext uri="{FF2B5EF4-FFF2-40B4-BE49-F238E27FC236}">
                <a16:creationId xmlns:a16="http://schemas.microsoft.com/office/drawing/2014/main" id="{9169EA61-C175-4B7E-807B-58199DEA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61976423-735D-47E9-B35B-1F3A642EF022}"/>
              </a:ext>
            </a:extLst>
          </p:cNvPr>
          <p:cNvPicPr>
            <a:picLocks noChangeAspect="1"/>
          </p:cNvPicPr>
          <p:nvPr/>
        </p:nvPicPr>
        <p:blipFill>
          <a:blip r:embed="rId2"/>
          <a:stretch>
            <a:fillRect/>
          </a:stretch>
        </p:blipFill>
        <p:spPr>
          <a:xfrm>
            <a:off x="624987" y="293905"/>
            <a:ext cx="7064967" cy="6181846"/>
          </a:xfrm>
          <a:prstGeom prst="rect">
            <a:avLst/>
          </a:prstGeom>
        </p:spPr>
      </p:pic>
      <p:sp>
        <p:nvSpPr>
          <p:cNvPr id="3" name="Content Placeholder 2">
            <a:extLst>
              <a:ext uri="{FF2B5EF4-FFF2-40B4-BE49-F238E27FC236}">
                <a16:creationId xmlns:a16="http://schemas.microsoft.com/office/drawing/2014/main" id="{AF66C74D-26E2-4CFF-839E-EF274FC1D4AC}"/>
              </a:ext>
            </a:extLst>
          </p:cNvPr>
          <p:cNvSpPr>
            <a:spLocks noGrp="1"/>
          </p:cNvSpPr>
          <p:nvPr>
            <p:ph idx="1"/>
          </p:nvPr>
        </p:nvSpPr>
        <p:spPr>
          <a:xfrm>
            <a:off x="7924290" y="1441938"/>
            <a:ext cx="4209772" cy="4545550"/>
          </a:xfrm>
        </p:spPr>
        <p:txBody>
          <a:bodyPr anchor="t">
            <a:normAutofit fontScale="92500" lnSpcReduction="10000"/>
          </a:bodyPr>
          <a:lstStyle/>
          <a:p>
            <a:pPr>
              <a:buClr>
                <a:schemeClr val="bg1">
                  <a:lumMod val="95000"/>
                </a:schemeClr>
              </a:buClr>
            </a:pPr>
            <a:r>
              <a:rPr lang="en-US" sz="1900" dirty="0">
                <a:solidFill>
                  <a:srgbClr val="FFFFFF"/>
                </a:solidFill>
              </a:rPr>
              <a:t>Color</a:t>
            </a:r>
          </a:p>
          <a:p>
            <a:pPr lvl="1">
              <a:buClr>
                <a:schemeClr val="bg1">
                  <a:lumMod val="95000"/>
                </a:schemeClr>
              </a:buClr>
            </a:pPr>
            <a:r>
              <a:rPr lang="en-US" sz="1700" dirty="0">
                <a:solidFill>
                  <a:srgbClr val="FFFFFF"/>
                </a:solidFill>
              </a:rPr>
              <a:t>Affiliation with school, organization , or cause</a:t>
            </a:r>
          </a:p>
          <a:p>
            <a:pPr lvl="1">
              <a:buClr>
                <a:schemeClr val="bg1">
                  <a:lumMod val="95000"/>
                </a:schemeClr>
              </a:buClr>
            </a:pPr>
            <a:r>
              <a:rPr lang="en-US" sz="1700" dirty="0">
                <a:solidFill>
                  <a:srgbClr val="FFFFFF"/>
                </a:solidFill>
              </a:rPr>
              <a:t>Choose colors that compliment each other</a:t>
            </a:r>
          </a:p>
          <a:p>
            <a:pPr lvl="1">
              <a:buClr>
                <a:schemeClr val="bg1">
                  <a:lumMod val="95000"/>
                </a:schemeClr>
              </a:buClr>
            </a:pPr>
            <a:r>
              <a:rPr lang="en-US" sz="1700" b="1" dirty="0">
                <a:solidFill>
                  <a:srgbClr val="FFFFFF"/>
                </a:solidFill>
              </a:rPr>
              <a:t>Avoid</a:t>
            </a:r>
            <a:r>
              <a:rPr lang="en-US" sz="1700" dirty="0">
                <a:solidFill>
                  <a:srgbClr val="FFFFFF"/>
                </a:solidFill>
              </a:rPr>
              <a:t> colors that are too distracting</a:t>
            </a:r>
          </a:p>
          <a:p>
            <a:pPr lvl="1">
              <a:buClr>
                <a:schemeClr val="bg1">
                  <a:lumMod val="95000"/>
                </a:schemeClr>
              </a:buClr>
            </a:pPr>
            <a:r>
              <a:rPr lang="en-US" sz="1700" b="1" dirty="0">
                <a:solidFill>
                  <a:srgbClr val="FFFFFF"/>
                </a:solidFill>
              </a:rPr>
              <a:t>Avoid</a:t>
            </a:r>
            <a:r>
              <a:rPr lang="en-US" sz="1700" dirty="0">
                <a:solidFill>
                  <a:srgbClr val="FFFFFF"/>
                </a:solidFill>
              </a:rPr>
              <a:t> colored text, you never know who is color blind or has difficulty reading </a:t>
            </a:r>
            <a:r>
              <a:rPr lang="en-US" sz="1400" dirty="0">
                <a:solidFill>
                  <a:srgbClr val="FFFFFF"/>
                </a:solidFill>
              </a:rPr>
              <a:t>	</a:t>
            </a:r>
          </a:p>
          <a:p>
            <a:pPr>
              <a:buClr>
                <a:schemeClr val="bg1">
                  <a:lumMod val="95000"/>
                </a:schemeClr>
              </a:buClr>
            </a:pPr>
            <a:r>
              <a:rPr lang="en-US" sz="1900" dirty="0">
                <a:solidFill>
                  <a:srgbClr val="FFFFFF"/>
                </a:solidFill>
              </a:rPr>
              <a:t>Font</a:t>
            </a:r>
          </a:p>
          <a:p>
            <a:pPr lvl="1">
              <a:buClr>
                <a:schemeClr val="bg1">
                  <a:lumMod val="95000"/>
                </a:schemeClr>
              </a:buClr>
            </a:pPr>
            <a:r>
              <a:rPr lang="en-US" sz="1700" dirty="0">
                <a:solidFill>
                  <a:srgbClr val="FFFFFF"/>
                </a:solidFill>
              </a:rPr>
              <a:t>BASIC fonts are best</a:t>
            </a:r>
          </a:p>
          <a:p>
            <a:pPr lvl="1">
              <a:buClr>
                <a:schemeClr val="bg1">
                  <a:lumMod val="95000"/>
                </a:schemeClr>
              </a:buClr>
            </a:pPr>
            <a:r>
              <a:rPr lang="en-US" sz="1700" dirty="0">
                <a:solidFill>
                  <a:srgbClr val="FFFFFF"/>
                </a:solidFill>
              </a:rPr>
              <a:t>Consistency with font and font styles</a:t>
            </a:r>
          </a:p>
          <a:p>
            <a:pPr lvl="2">
              <a:buClr>
                <a:schemeClr val="bg1">
                  <a:lumMod val="95000"/>
                </a:schemeClr>
              </a:buClr>
            </a:pPr>
            <a:r>
              <a:rPr lang="en-US" sz="1500" dirty="0">
                <a:solidFill>
                  <a:srgbClr val="FFFFFF"/>
                </a:solidFill>
              </a:rPr>
              <a:t>Bolding</a:t>
            </a:r>
          </a:p>
          <a:p>
            <a:pPr lvl="2">
              <a:buClr>
                <a:schemeClr val="bg1">
                  <a:lumMod val="95000"/>
                </a:schemeClr>
              </a:buClr>
            </a:pPr>
            <a:r>
              <a:rPr lang="en-US" sz="1500" dirty="0">
                <a:solidFill>
                  <a:srgbClr val="FFFFFF"/>
                </a:solidFill>
              </a:rPr>
              <a:t>Italics</a:t>
            </a:r>
          </a:p>
          <a:p>
            <a:pPr lvl="2">
              <a:buClr>
                <a:schemeClr val="bg1">
                  <a:lumMod val="95000"/>
                </a:schemeClr>
              </a:buClr>
            </a:pPr>
            <a:r>
              <a:rPr lang="en-US" sz="1500" dirty="0">
                <a:solidFill>
                  <a:srgbClr val="FFFFFF"/>
                </a:solidFill>
              </a:rPr>
              <a:t>Underlined</a:t>
            </a:r>
          </a:p>
          <a:p>
            <a:pPr lvl="1">
              <a:buClr>
                <a:schemeClr val="bg1">
                  <a:lumMod val="95000"/>
                </a:schemeClr>
              </a:buClr>
            </a:pPr>
            <a:r>
              <a:rPr lang="en-US" sz="1700" dirty="0">
                <a:solidFill>
                  <a:srgbClr val="FFFFFF"/>
                </a:solidFill>
              </a:rPr>
              <a:t>Headings need to be consistent</a:t>
            </a:r>
          </a:p>
          <a:p>
            <a:pPr lvl="1">
              <a:buClr>
                <a:schemeClr val="bg1">
                  <a:lumMod val="95000"/>
                </a:schemeClr>
              </a:buClr>
            </a:pPr>
            <a:r>
              <a:rPr lang="en-US" sz="1700" dirty="0">
                <a:solidFill>
                  <a:srgbClr val="FFFFFF"/>
                </a:solidFill>
              </a:rPr>
              <a:t>Proper spacing of text is critical (if you have the space, USE IT!)</a:t>
            </a:r>
          </a:p>
        </p:txBody>
      </p:sp>
    </p:spTree>
    <p:extLst>
      <p:ext uri="{BB962C8B-B14F-4D97-AF65-F5344CB8AC3E}">
        <p14:creationId xmlns:p14="http://schemas.microsoft.com/office/powerpoint/2010/main" val="705727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5DC95B7-2A72-483B-BA19-2BE751205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822AFE-7E96-4A51-9E55-FCAEACD21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120" y="757325"/>
            <a:ext cx="4341880"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6B8CA6-4B5E-4113-A9EE-3FD302E85AC7}"/>
              </a:ext>
            </a:extLst>
          </p:cNvPr>
          <p:cNvSpPr>
            <a:spLocks noGrp="1"/>
          </p:cNvSpPr>
          <p:nvPr>
            <p:ph type="title"/>
          </p:nvPr>
        </p:nvSpPr>
        <p:spPr>
          <a:xfrm>
            <a:off x="8130749" y="524766"/>
            <a:ext cx="3654857" cy="1527244"/>
          </a:xfrm>
        </p:spPr>
        <p:txBody>
          <a:bodyPr>
            <a:normAutofit/>
          </a:bodyPr>
          <a:lstStyle/>
          <a:p>
            <a:r>
              <a:rPr lang="en-US" dirty="0"/>
              <a:t>Photos</a:t>
            </a:r>
          </a:p>
        </p:txBody>
      </p:sp>
      <p:sp>
        <p:nvSpPr>
          <p:cNvPr id="16" name="Rectangle 15">
            <a:extLst>
              <a:ext uri="{FF2B5EF4-FFF2-40B4-BE49-F238E27FC236}">
                <a16:creationId xmlns:a16="http://schemas.microsoft.com/office/drawing/2014/main" id="{9169EA61-C175-4B7E-807B-58199DEA7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Content Placeholder 3">
            <a:extLst>
              <a:ext uri="{FF2B5EF4-FFF2-40B4-BE49-F238E27FC236}">
                <a16:creationId xmlns:a16="http://schemas.microsoft.com/office/drawing/2014/main" id="{44BF59E0-A090-4302-905C-37A7D3F599FB}"/>
              </a:ext>
            </a:extLst>
          </p:cNvPr>
          <p:cNvPicPr>
            <a:picLocks noChangeAspect="1"/>
          </p:cNvPicPr>
          <p:nvPr/>
        </p:nvPicPr>
        <p:blipFill>
          <a:blip r:embed="rId2"/>
          <a:stretch>
            <a:fillRect/>
          </a:stretch>
        </p:blipFill>
        <p:spPr>
          <a:xfrm>
            <a:off x="103419" y="174119"/>
            <a:ext cx="7902336" cy="6495735"/>
          </a:xfrm>
          <a:prstGeom prst="rect">
            <a:avLst/>
          </a:prstGeom>
        </p:spPr>
      </p:pic>
      <p:sp>
        <p:nvSpPr>
          <p:cNvPr id="9" name="Content Placeholder 8">
            <a:extLst>
              <a:ext uri="{FF2B5EF4-FFF2-40B4-BE49-F238E27FC236}">
                <a16:creationId xmlns:a16="http://schemas.microsoft.com/office/drawing/2014/main" id="{ECDAB93C-ED63-4EF1-894B-3F87C24C0291}"/>
              </a:ext>
            </a:extLst>
          </p:cNvPr>
          <p:cNvSpPr>
            <a:spLocks noGrp="1"/>
          </p:cNvSpPr>
          <p:nvPr>
            <p:ph idx="1"/>
          </p:nvPr>
        </p:nvSpPr>
        <p:spPr>
          <a:xfrm>
            <a:off x="8161390" y="1709530"/>
            <a:ext cx="3927191" cy="4377120"/>
          </a:xfrm>
        </p:spPr>
        <p:txBody>
          <a:bodyPr anchor="t">
            <a:normAutofit/>
          </a:bodyPr>
          <a:lstStyle/>
          <a:p>
            <a:r>
              <a:rPr lang="en-US" sz="1800" dirty="0">
                <a:solidFill>
                  <a:srgbClr val="FFFFFF"/>
                </a:solidFill>
              </a:rPr>
              <a:t>Be sure to have model releases of anyone who is featured in a photograph. </a:t>
            </a:r>
          </a:p>
          <a:p>
            <a:endParaRPr lang="en-US" sz="1800" dirty="0">
              <a:solidFill>
                <a:srgbClr val="FFFFFF"/>
              </a:solidFill>
            </a:endParaRPr>
          </a:p>
          <a:p>
            <a:r>
              <a:rPr lang="en-US" sz="1800" dirty="0">
                <a:solidFill>
                  <a:srgbClr val="FFFFFF"/>
                </a:solidFill>
              </a:rPr>
              <a:t>Use high quality, high resolution photos to eliminate blurriness and pixilation.</a:t>
            </a:r>
          </a:p>
          <a:p>
            <a:endParaRPr lang="en-US" sz="1800" dirty="0">
              <a:solidFill>
                <a:srgbClr val="FFFFFF"/>
              </a:solidFill>
            </a:endParaRPr>
          </a:p>
          <a:p>
            <a:r>
              <a:rPr lang="en-US" sz="1800" dirty="0">
                <a:solidFill>
                  <a:srgbClr val="FFFFFF"/>
                </a:solidFill>
              </a:rPr>
              <a:t>If it is not a photograph you took yourself, you must cite the source of your photograph.</a:t>
            </a:r>
          </a:p>
          <a:p>
            <a:r>
              <a:rPr lang="en-US" sz="1800" i="1" dirty="0">
                <a:solidFill>
                  <a:srgbClr val="FFFFFF"/>
                </a:solidFill>
              </a:rPr>
              <a:t>Best practice: cite even your own photos.</a:t>
            </a:r>
          </a:p>
        </p:txBody>
      </p:sp>
    </p:spTree>
    <p:extLst>
      <p:ext uri="{BB962C8B-B14F-4D97-AF65-F5344CB8AC3E}">
        <p14:creationId xmlns:p14="http://schemas.microsoft.com/office/powerpoint/2010/main" val="2064550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AED46-6661-449B-8A2B-AF12A2C07590}"/>
              </a:ext>
            </a:extLst>
          </p:cNvPr>
          <p:cNvSpPr>
            <a:spLocks noGrp="1"/>
          </p:cNvSpPr>
          <p:nvPr>
            <p:ph type="title" idx="4294967295"/>
          </p:nvPr>
        </p:nvSpPr>
        <p:spPr>
          <a:xfrm>
            <a:off x="0" y="847725"/>
            <a:ext cx="2947988" cy="1803400"/>
          </a:xfrm>
        </p:spPr>
        <p:txBody>
          <a:bodyPr anchor="b">
            <a:normAutofit/>
          </a:bodyPr>
          <a:lstStyle/>
          <a:p>
            <a:r>
              <a:rPr lang="en-US" dirty="0"/>
              <a:t>Clean and Simple, Easy to Read</a:t>
            </a:r>
          </a:p>
        </p:txBody>
      </p:sp>
      <p:pic>
        <p:nvPicPr>
          <p:cNvPr id="7" name="Content Placeholder 3">
            <a:extLst>
              <a:ext uri="{FF2B5EF4-FFF2-40B4-BE49-F238E27FC236}">
                <a16:creationId xmlns:a16="http://schemas.microsoft.com/office/drawing/2014/main" id="{4424EE65-AF1E-44D5-8C74-5E48C0011485}"/>
              </a:ext>
            </a:extLst>
          </p:cNvPr>
          <p:cNvPicPr>
            <a:picLocks noChangeAspect="1"/>
          </p:cNvPicPr>
          <p:nvPr/>
        </p:nvPicPr>
        <p:blipFill>
          <a:blip r:embed="rId2"/>
          <a:stretch>
            <a:fillRect/>
          </a:stretch>
        </p:blipFill>
        <p:spPr>
          <a:xfrm>
            <a:off x="479686" y="194331"/>
            <a:ext cx="11533874" cy="6469338"/>
          </a:xfrm>
          <a:prstGeom prst="rect">
            <a:avLst/>
          </a:prstGeom>
        </p:spPr>
      </p:pic>
    </p:spTree>
    <p:extLst>
      <p:ext uri="{BB962C8B-B14F-4D97-AF65-F5344CB8AC3E}">
        <p14:creationId xmlns:p14="http://schemas.microsoft.com/office/powerpoint/2010/main" val="3576264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97480-E5AA-4B22-9148-D3EEC2E56ED7}"/>
              </a:ext>
            </a:extLst>
          </p:cNvPr>
          <p:cNvSpPr>
            <a:spLocks noGrp="1"/>
          </p:cNvSpPr>
          <p:nvPr>
            <p:ph type="title"/>
          </p:nvPr>
        </p:nvSpPr>
        <p:spPr>
          <a:xfrm>
            <a:off x="252919" y="1123837"/>
            <a:ext cx="2569794" cy="1897659"/>
          </a:xfrm>
        </p:spPr>
        <p:txBody>
          <a:bodyPr/>
          <a:lstStyle/>
          <a:p>
            <a:r>
              <a:rPr lang="en-US" dirty="0"/>
              <a:t>Details to include or omit</a:t>
            </a:r>
          </a:p>
        </p:txBody>
      </p:sp>
      <p:pic>
        <p:nvPicPr>
          <p:cNvPr id="4" name="Content Placeholder 3">
            <a:extLst>
              <a:ext uri="{FF2B5EF4-FFF2-40B4-BE49-F238E27FC236}">
                <a16:creationId xmlns:a16="http://schemas.microsoft.com/office/drawing/2014/main" id="{0BCA6BB4-CB4C-41D2-A4BA-2158362566FA}"/>
              </a:ext>
            </a:extLst>
          </p:cNvPr>
          <p:cNvPicPr>
            <a:picLocks noGrp="1" noChangeAspect="1"/>
          </p:cNvPicPr>
          <p:nvPr>
            <p:ph idx="1"/>
          </p:nvPr>
        </p:nvPicPr>
        <p:blipFill>
          <a:blip r:embed="rId2"/>
          <a:stretch>
            <a:fillRect/>
          </a:stretch>
        </p:blipFill>
        <p:spPr>
          <a:xfrm>
            <a:off x="3043003" y="127137"/>
            <a:ext cx="8949595" cy="6712196"/>
          </a:xfrm>
          <a:prstGeom prst="rect">
            <a:avLst/>
          </a:prstGeom>
        </p:spPr>
      </p:pic>
    </p:spTree>
    <p:extLst>
      <p:ext uri="{BB962C8B-B14F-4D97-AF65-F5344CB8AC3E}">
        <p14:creationId xmlns:p14="http://schemas.microsoft.com/office/powerpoint/2010/main" val="3723790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54C990-9493-43C5-A08F-2B9A55F7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76A2F0-4868-448D-8624-668A960A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31750" cap="sq">
            <a:solidFill>
              <a:srgbClr val="4659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creenshot of a social media post&#10;&#10;Description generated with very high confidence">
            <a:extLst>
              <a:ext uri="{FF2B5EF4-FFF2-40B4-BE49-F238E27FC236}">
                <a16:creationId xmlns:a16="http://schemas.microsoft.com/office/drawing/2014/main" id="{2B9836F7-4575-4867-8C25-7A2E9EE83D80}"/>
              </a:ext>
            </a:extLst>
          </p:cNvPr>
          <p:cNvPicPr>
            <a:picLocks noGrp="1" noChangeAspect="1"/>
          </p:cNvPicPr>
          <p:nvPr>
            <p:ph idx="1"/>
          </p:nvPr>
        </p:nvPicPr>
        <p:blipFill>
          <a:blip r:embed="rId2"/>
          <a:stretch>
            <a:fillRect/>
          </a:stretch>
        </p:blipFill>
        <p:spPr>
          <a:xfrm>
            <a:off x="846668" y="804334"/>
            <a:ext cx="10498664" cy="5249332"/>
          </a:xfrm>
          <a:prstGeom prst="rect">
            <a:avLst/>
          </a:prstGeom>
        </p:spPr>
      </p:pic>
    </p:spTree>
    <p:extLst>
      <p:ext uri="{BB962C8B-B14F-4D97-AF65-F5344CB8AC3E}">
        <p14:creationId xmlns:p14="http://schemas.microsoft.com/office/powerpoint/2010/main" val="133273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540F3E-CCFE-444E-B903-83BD3F0A831B}"/>
              </a:ext>
            </a:extLst>
          </p:cNvPr>
          <p:cNvSpPr>
            <a:spLocks noGrp="1"/>
          </p:cNvSpPr>
          <p:nvPr>
            <p:ph type="ctrTitle"/>
          </p:nvPr>
        </p:nvSpPr>
        <p:spPr/>
        <p:txBody>
          <a:bodyPr/>
          <a:lstStyle/>
          <a:p>
            <a:r>
              <a:rPr lang="en-US" dirty="0"/>
              <a:t>2017 Poster Winners</a:t>
            </a:r>
          </a:p>
        </p:txBody>
      </p:sp>
      <p:sp>
        <p:nvSpPr>
          <p:cNvPr id="5" name="Subtitle 4">
            <a:extLst>
              <a:ext uri="{FF2B5EF4-FFF2-40B4-BE49-F238E27FC236}">
                <a16:creationId xmlns:a16="http://schemas.microsoft.com/office/drawing/2014/main" id="{AFFDB6FD-14D7-4BD0-A587-D3BC71B837C7}"/>
              </a:ext>
            </a:extLst>
          </p:cNvPr>
          <p:cNvSpPr>
            <a:spLocks noGrp="1"/>
          </p:cNvSpPr>
          <p:nvPr>
            <p:ph type="subTitle" idx="1"/>
          </p:nvPr>
        </p:nvSpPr>
        <p:spPr/>
        <p:txBody>
          <a:bodyPr/>
          <a:lstStyle/>
          <a:p>
            <a:r>
              <a:rPr lang="en-US" dirty="0"/>
              <a:t>Carol Jacobs</a:t>
            </a:r>
          </a:p>
          <a:p>
            <a:r>
              <a:rPr lang="en-US" dirty="0" err="1"/>
              <a:t>Cheyann</a:t>
            </a:r>
            <a:r>
              <a:rPr lang="en-US" dirty="0"/>
              <a:t> </a:t>
            </a:r>
            <a:r>
              <a:rPr lang="en-US" dirty="0" err="1"/>
              <a:t>Kazemian</a:t>
            </a:r>
            <a:endParaRPr lang="en-US" dirty="0"/>
          </a:p>
        </p:txBody>
      </p:sp>
    </p:spTree>
    <p:extLst>
      <p:ext uri="{BB962C8B-B14F-4D97-AF65-F5344CB8AC3E}">
        <p14:creationId xmlns:p14="http://schemas.microsoft.com/office/powerpoint/2010/main" val="3321076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text&#10;&#10;Description generated with very high confidence">
            <a:extLst>
              <a:ext uri="{FF2B5EF4-FFF2-40B4-BE49-F238E27FC236}">
                <a16:creationId xmlns:a16="http://schemas.microsoft.com/office/drawing/2014/main" id="{156966F2-C560-450E-9E1C-D48AFF2A2EFE}"/>
              </a:ext>
            </a:extLst>
          </p:cNvPr>
          <p:cNvPicPr>
            <a:picLocks noGrp="1" noChangeAspect="1"/>
          </p:cNvPicPr>
          <p:nvPr>
            <p:ph idx="4294967295"/>
          </p:nvPr>
        </p:nvPicPr>
        <p:blipFill>
          <a:blip r:embed="rId2"/>
          <a:stretch>
            <a:fillRect/>
          </a:stretch>
        </p:blipFill>
        <p:spPr>
          <a:xfrm>
            <a:off x="-1" y="-1"/>
            <a:ext cx="12192001" cy="7000407"/>
          </a:xfrm>
        </p:spPr>
      </p:pic>
    </p:spTree>
    <p:extLst>
      <p:ext uri="{BB962C8B-B14F-4D97-AF65-F5344CB8AC3E}">
        <p14:creationId xmlns:p14="http://schemas.microsoft.com/office/powerpoint/2010/main" val="3360581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s>
            <a:gs pos="100000">
              <a:srgbClr val="FFFFFF"/>
            </a:gs>
          </a:gsLst>
          <a:lin ang="5400000" scaled="1"/>
        </a:gradFill>
        <a:effectLst/>
      </p:bgPr>
    </p:bg>
    <p:spTree>
      <p:nvGrpSpPr>
        <p:cNvPr id="1" name=""/>
        <p:cNvGrpSpPr/>
        <p:nvPr/>
      </p:nvGrpSpPr>
      <p:grpSpPr>
        <a:xfrm>
          <a:off x="0" y="0"/>
          <a:ext cx="0" cy="0"/>
          <a:chOff x="0" y="0"/>
          <a:chExt cx="0" cy="0"/>
        </a:xfrm>
      </p:grpSpPr>
      <p:sp>
        <p:nvSpPr>
          <p:cNvPr id="2050" name="Rectangle 6"/>
          <p:cNvSpPr>
            <a:spLocks noChangeArrowheads="1"/>
          </p:cNvSpPr>
          <p:nvPr/>
        </p:nvSpPr>
        <p:spPr bwMode="auto">
          <a:xfrm>
            <a:off x="1524000" y="-10857"/>
            <a:ext cx="9144000" cy="1301750"/>
          </a:xfrm>
          <a:prstGeom prst="rect">
            <a:avLst/>
          </a:prstGeom>
          <a:gradFill rotWithShape="1">
            <a:gsLst>
              <a:gs pos="0">
                <a:srgbClr val="0099FF"/>
              </a:gs>
              <a:gs pos="100000">
                <a:schemeClr val="accent2"/>
              </a:gs>
            </a:gsLst>
            <a:path path="shape">
              <a:fillToRect l="50000" t="50000" r="50000" b="50000"/>
            </a:path>
          </a:gradFill>
          <a:ln w="9525">
            <a:solidFill>
              <a:schemeClr val="tx1"/>
            </a:solidFill>
            <a:miter lim="800000"/>
            <a:headEnd/>
            <a:tailEnd/>
          </a:ln>
        </p:spPr>
        <p:txBody>
          <a:bodyPr lIns="28575" tIns="14288" rIns="28575" bIns="14288" anchor="ctr"/>
          <a:lstStyle/>
          <a:p>
            <a:pPr algn="ctr" defTabSz="979794" fontAlgn="base">
              <a:spcBef>
                <a:spcPct val="0"/>
              </a:spcBef>
              <a:spcAft>
                <a:spcPct val="0"/>
              </a:spcAft>
            </a:pPr>
            <a:r>
              <a:rPr lang="en-US" sz="1833" b="1" dirty="0">
                <a:solidFill>
                  <a:srgbClr val="FFFFFF"/>
                </a:solidFill>
                <a:latin typeface="Tahoma" charset="0"/>
                <a:ea typeface="Tahoma" charset="0"/>
                <a:cs typeface="Tahoma" charset="0"/>
              </a:rPr>
              <a:t>Pressure Ulcers Awareness and Prevention Among the Elderly</a:t>
            </a:r>
            <a:endParaRPr lang="en-US" sz="1666" dirty="0">
              <a:solidFill>
                <a:srgbClr val="FFFFFF"/>
              </a:solidFill>
              <a:latin typeface="Tahoma" pitchFamily="34" charset="0"/>
            </a:endParaRPr>
          </a:p>
          <a:p>
            <a:pPr algn="ctr" defTabSz="979794" fontAlgn="base">
              <a:spcBef>
                <a:spcPct val="0"/>
              </a:spcBef>
              <a:spcAft>
                <a:spcPct val="0"/>
              </a:spcAft>
            </a:pPr>
            <a:endParaRPr lang="en-US" sz="1250" dirty="0">
              <a:solidFill>
                <a:srgbClr val="FFFFFF"/>
              </a:solidFill>
              <a:latin typeface="Tahoma" pitchFamily="34" charset="0"/>
            </a:endParaRPr>
          </a:p>
          <a:p>
            <a:pPr algn="ctr" defTabSz="979794" fontAlgn="base">
              <a:spcBef>
                <a:spcPct val="0"/>
              </a:spcBef>
              <a:spcAft>
                <a:spcPct val="0"/>
              </a:spcAft>
            </a:pPr>
            <a:r>
              <a:rPr lang="en-US" sz="1250" dirty="0">
                <a:solidFill>
                  <a:srgbClr val="FFFFFF"/>
                </a:solidFill>
                <a:latin typeface="Tahoma" pitchFamily="34" charset="0"/>
              </a:rPr>
              <a:t>Cheyann Kazemian &amp; Jennifer Craft Morgan, PhD.</a:t>
            </a:r>
          </a:p>
          <a:p>
            <a:pPr algn="ctr" defTabSz="979794" fontAlgn="base">
              <a:spcBef>
                <a:spcPct val="0"/>
              </a:spcBef>
              <a:spcAft>
                <a:spcPct val="0"/>
              </a:spcAft>
            </a:pPr>
            <a:r>
              <a:rPr lang="en-US" sz="1250" dirty="0">
                <a:solidFill>
                  <a:srgbClr val="FFFFFF"/>
                </a:solidFill>
                <a:latin typeface="Tahoma" pitchFamily="34" charset="0"/>
              </a:rPr>
              <a:t>Gerontology Institute, Georgia State University</a:t>
            </a:r>
          </a:p>
        </p:txBody>
      </p:sp>
      <p:sp>
        <p:nvSpPr>
          <p:cNvPr id="2051" name="Rectangle 7"/>
          <p:cNvSpPr>
            <a:spLocks noChangeArrowheads="1"/>
          </p:cNvSpPr>
          <p:nvPr/>
        </p:nvSpPr>
        <p:spPr bwMode="auto">
          <a:xfrm>
            <a:off x="1619250" y="1357412"/>
            <a:ext cx="2381250" cy="214213"/>
          </a:xfrm>
          <a:prstGeom prst="rect">
            <a:avLst/>
          </a:prstGeom>
          <a:solidFill>
            <a:schemeClr val="accent2"/>
          </a:solidFill>
          <a:ln w="9525">
            <a:noFill/>
            <a:miter lim="800000"/>
            <a:headEnd/>
            <a:tailEnd/>
          </a:ln>
        </p:spPr>
        <p:txBody>
          <a:bodyPr wrap="none" lIns="28575" tIns="14288" rIns="28575" bIns="14288" anchor="ctr"/>
          <a:lstStyle/>
          <a:p>
            <a:pPr algn="ctr" defTabSz="979794" fontAlgn="base">
              <a:spcBef>
                <a:spcPct val="0"/>
              </a:spcBef>
              <a:spcAft>
                <a:spcPct val="0"/>
              </a:spcAft>
            </a:pPr>
            <a:r>
              <a:rPr lang="en-US" sz="1187" dirty="0">
                <a:solidFill>
                  <a:srgbClr val="FFFFFF"/>
                </a:solidFill>
                <a:latin typeface="Arial" charset="0"/>
              </a:rPr>
              <a:t>Background</a:t>
            </a:r>
          </a:p>
        </p:txBody>
      </p:sp>
      <p:sp>
        <p:nvSpPr>
          <p:cNvPr id="2052" name="Rectangle 9"/>
          <p:cNvSpPr>
            <a:spLocks noChangeArrowheads="1"/>
          </p:cNvSpPr>
          <p:nvPr/>
        </p:nvSpPr>
        <p:spPr bwMode="auto">
          <a:xfrm>
            <a:off x="8270875" y="1349375"/>
            <a:ext cx="2333625" cy="206375"/>
          </a:xfrm>
          <a:prstGeom prst="rect">
            <a:avLst/>
          </a:prstGeom>
          <a:solidFill>
            <a:schemeClr val="accent2"/>
          </a:solidFill>
          <a:ln w="9525">
            <a:noFill/>
            <a:miter lim="800000"/>
            <a:headEnd/>
            <a:tailEnd/>
          </a:ln>
        </p:spPr>
        <p:txBody>
          <a:bodyPr wrap="none" lIns="28575" tIns="14288" rIns="28575" bIns="14288" anchor="ctr"/>
          <a:lstStyle/>
          <a:p>
            <a:pPr algn="ctr" defTabSz="979794" fontAlgn="base">
              <a:spcBef>
                <a:spcPct val="0"/>
              </a:spcBef>
              <a:spcAft>
                <a:spcPct val="0"/>
              </a:spcAft>
            </a:pPr>
            <a:r>
              <a:rPr lang="en-US" sz="1187" dirty="0">
                <a:solidFill>
                  <a:srgbClr val="FFFFFF"/>
                </a:solidFill>
                <a:latin typeface="Arial" charset="0"/>
              </a:rPr>
              <a:t>Next Steps and Implications </a:t>
            </a:r>
          </a:p>
        </p:txBody>
      </p:sp>
      <p:sp>
        <p:nvSpPr>
          <p:cNvPr id="2054" name="Rectangle 14"/>
          <p:cNvSpPr>
            <a:spLocks noChangeArrowheads="1"/>
          </p:cNvSpPr>
          <p:nvPr/>
        </p:nvSpPr>
        <p:spPr bwMode="auto">
          <a:xfrm>
            <a:off x="1603375" y="3270250"/>
            <a:ext cx="2397125" cy="206375"/>
          </a:xfrm>
          <a:prstGeom prst="rect">
            <a:avLst/>
          </a:prstGeom>
          <a:solidFill>
            <a:schemeClr val="accent2"/>
          </a:solidFill>
          <a:ln w="9525">
            <a:noFill/>
            <a:miter lim="800000"/>
            <a:headEnd/>
            <a:tailEnd/>
          </a:ln>
        </p:spPr>
        <p:txBody>
          <a:bodyPr wrap="none" lIns="28575" tIns="14288" rIns="28575" bIns="14288" anchor="ctr"/>
          <a:lstStyle/>
          <a:p>
            <a:pPr algn="ctr" defTabSz="979794" fontAlgn="base">
              <a:spcBef>
                <a:spcPct val="0"/>
              </a:spcBef>
              <a:spcAft>
                <a:spcPct val="0"/>
              </a:spcAft>
            </a:pPr>
            <a:r>
              <a:rPr lang="en-US" sz="1187" dirty="0">
                <a:solidFill>
                  <a:srgbClr val="FFFFFF"/>
                </a:solidFill>
                <a:latin typeface="Arial" charset="0"/>
              </a:rPr>
              <a:t>Research Objective</a:t>
            </a:r>
          </a:p>
        </p:txBody>
      </p:sp>
      <p:sp>
        <p:nvSpPr>
          <p:cNvPr id="2056" name="Text Box 20"/>
          <p:cNvSpPr txBox="1">
            <a:spLocks noChangeArrowheads="1"/>
          </p:cNvSpPr>
          <p:nvPr/>
        </p:nvSpPr>
        <p:spPr bwMode="auto">
          <a:xfrm>
            <a:off x="1603375" y="3492500"/>
            <a:ext cx="2397125" cy="1695145"/>
          </a:xfrm>
          <a:prstGeom prst="rect">
            <a:avLst/>
          </a:prstGeom>
          <a:noFill/>
          <a:ln w="9525">
            <a:noFill/>
            <a:miter lim="800000"/>
            <a:headEnd/>
            <a:tailEnd/>
          </a:ln>
        </p:spPr>
        <p:txBody>
          <a:bodyPr wrap="square" lIns="28575" tIns="14288" rIns="28575" bIns="14288">
            <a:spAutoFit/>
          </a:bodyPr>
          <a:lstStyle/>
          <a:p>
            <a:pPr marL="119043" indent="-119043" defTabSz="190470" fontAlgn="base">
              <a:spcBef>
                <a:spcPct val="0"/>
              </a:spcBef>
              <a:spcAft>
                <a:spcPct val="0"/>
              </a:spcAft>
              <a:buFont typeface="Arial"/>
              <a:buChar char="•"/>
            </a:pPr>
            <a:r>
              <a:rPr lang="en-US" sz="833" dirty="0">
                <a:solidFill>
                  <a:srgbClr val="000000"/>
                </a:solidFill>
                <a:latin typeface="Arial" charset="0"/>
              </a:rPr>
              <a:t>Create awareness about the impact pressure ulcers have had over the years on hospitals and patients. </a:t>
            </a:r>
          </a:p>
          <a:p>
            <a:pPr defTabSz="190470" fontAlgn="base">
              <a:spcBef>
                <a:spcPct val="0"/>
              </a:spcBef>
              <a:spcAft>
                <a:spcPct val="0"/>
              </a:spcAft>
            </a:pPr>
            <a:endParaRPr lang="en-US" sz="833" dirty="0">
              <a:solidFill>
                <a:srgbClr val="000000"/>
              </a:solidFill>
              <a:latin typeface="Arial" charset="0"/>
            </a:endParaRPr>
          </a:p>
          <a:p>
            <a:pPr marL="119043" indent="-119043" defTabSz="190470" fontAlgn="base">
              <a:spcBef>
                <a:spcPct val="0"/>
              </a:spcBef>
              <a:spcAft>
                <a:spcPct val="0"/>
              </a:spcAft>
              <a:buFont typeface="Arial"/>
              <a:buChar char="•"/>
            </a:pPr>
            <a:r>
              <a:rPr lang="en-US" sz="833" dirty="0">
                <a:solidFill>
                  <a:srgbClr val="000000"/>
                </a:solidFill>
                <a:latin typeface="Arial" charset="0"/>
              </a:rPr>
              <a:t>Make physicians and nurses more aware of the importance of treating pressure ulcers, and the consequences it may have on the patient and hospital. </a:t>
            </a:r>
          </a:p>
          <a:p>
            <a:pPr defTabSz="190470" fontAlgn="base">
              <a:spcBef>
                <a:spcPct val="0"/>
              </a:spcBef>
              <a:spcAft>
                <a:spcPct val="0"/>
              </a:spcAft>
            </a:pPr>
            <a:endParaRPr lang="en-US" sz="833" dirty="0">
              <a:solidFill>
                <a:srgbClr val="000000"/>
              </a:solidFill>
              <a:latin typeface="Arial" charset="0"/>
            </a:endParaRPr>
          </a:p>
          <a:p>
            <a:pPr marL="119043" indent="-119043" defTabSz="190470" fontAlgn="base">
              <a:spcBef>
                <a:spcPct val="0"/>
              </a:spcBef>
              <a:spcAft>
                <a:spcPct val="0"/>
              </a:spcAft>
              <a:buFont typeface="Arial"/>
              <a:buChar char="•"/>
            </a:pPr>
            <a:r>
              <a:rPr lang="en-US" sz="833" dirty="0">
                <a:solidFill>
                  <a:srgbClr val="000000"/>
                </a:solidFill>
                <a:latin typeface="Arial" charset="0"/>
              </a:rPr>
              <a:t>Present the proper techniques, continued education courses and practices for preventing pressure ulcers. </a:t>
            </a:r>
          </a:p>
          <a:p>
            <a:pPr algn="ctr" defTabSz="979794" fontAlgn="base">
              <a:spcBef>
                <a:spcPct val="0"/>
              </a:spcBef>
              <a:spcAft>
                <a:spcPct val="0"/>
              </a:spcAft>
            </a:pPr>
            <a:endParaRPr lang="en-US" sz="833" dirty="0">
              <a:solidFill>
                <a:srgbClr val="000000"/>
              </a:solidFill>
              <a:latin typeface="Arial" charset="0"/>
            </a:endParaRPr>
          </a:p>
        </p:txBody>
      </p:sp>
      <p:sp>
        <p:nvSpPr>
          <p:cNvPr id="2057" name="Text Box 125"/>
          <p:cNvSpPr txBox="1">
            <a:spLocks noChangeArrowheads="1"/>
          </p:cNvSpPr>
          <p:nvPr/>
        </p:nvSpPr>
        <p:spPr bwMode="auto">
          <a:xfrm>
            <a:off x="1603375" y="1460500"/>
            <a:ext cx="2397125" cy="1810561"/>
          </a:xfrm>
          <a:prstGeom prst="rect">
            <a:avLst/>
          </a:prstGeom>
          <a:noFill/>
          <a:ln w="9525">
            <a:noFill/>
            <a:miter lim="800000"/>
            <a:headEnd/>
            <a:tailEnd/>
          </a:ln>
        </p:spPr>
        <p:txBody>
          <a:bodyPr wrap="square" lIns="28575" tIns="14288" rIns="28575" bIns="14288">
            <a:spAutoFit/>
          </a:bodyPr>
          <a:lstStyle/>
          <a:p>
            <a:pPr marL="119043" indent="-119043" algn="ctr" defTabSz="190470" fontAlgn="base">
              <a:spcBef>
                <a:spcPct val="0"/>
              </a:spcBef>
              <a:spcAft>
                <a:spcPct val="0"/>
              </a:spcAft>
              <a:buFont typeface="Arial" panose="020B0604020202020204" pitchFamily="34" charset="0"/>
              <a:buChar char="•"/>
            </a:pPr>
            <a:endParaRPr lang="en-US" altLang="en-US" sz="750" dirty="0">
              <a:solidFill>
                <a:srgbClr val="000000"/>
              </a:solidFill>
              <a:latin typeface="Arial" panose="020B0604020202020204" pitchFamily="34" charset="0"/>
              <a:cs typeface="Arial" panose="020B0604020202020204" pitchFamily="34" charset="0"/>
            </a:endParaRPr>
          </a:p>
          <a:p>
            <a:pPr marL="119043" indent="-119043" defTabSz="190470" fontAlgn="base">
              <a:spcBef>
                <a:spcPct val="0"/>
              </a:spcBef>
              <a:spcAft>
                <a:spcPct val="0"/>
              </a:spcAft>
              <a:buFont typeface="Arial" panose="020B0604020202020204" pitchFamily="34" charset="0"/>
              <a:buChar char="•"/>
            </a:pPr>
            <a:r>
              <a:rPr lang="en-US" altLang="en-US" sz="833" dirty="0">
                <a:solidFill>
                  <a:srgbClr val="000000"/>
                </a:solidFill>
                <a:latin typeface="Arial" panose="020B0604020202020204" pitchFamily="34" charset="0"/>
                <a:cs typeface="Arial" panose="020B0604020202020204" pitchFamily="34" charset="0"/>
              </a:rPr>
              <a:t>According to the National Pressure Ulcer Advisory Panel (NPUAP), there were over 2.5 million patients that develop pressure ulcers every year. With over 60,000 deaths per year since 2012.</a:t>
            </a:r>
          </a:p>
          <a:p>
            <a:pPr defTabSz="190470" fontAlgn="base">
              <a:spcBef>
                <a:spcPct val="0"/>
              </a:spcBef>
              <a:spcAft>
                <a:spcPct val="0"/>
              </a:spcAft>
            </a:pPr>
            <a:endParaRPr lang="en-US" sz="833" dirty="0">
              <a:solidFill>
                <a:srgbClr val="000000"/>
              </a:solidFill>
              <a:latin typeface="Arial" charset="0"/>
            </a:endParaRPr>
          </a:p>
          <a:p>
            <a:pPr marL="119043" indent="-119043" defTabSz="190470" fontAlgn="base">
              <a:spcBef>
                <a:spcPct val="0"/>
              </a:spcBef>
              <a:spcAft>
                <a:spcPct val="0"/>
              </a:spcAft>
              <a:buFont typeface="Arial" panose="020B0604020202020204" pitchFamily="34" charset="0"/>
              <a:buChar char="•"/>
            </a:pPr>
            <a:r>
              <a:rPr lang="en-US" altLang="en-US" sz="833" dirty="0">
                <a:solidFill>
                  <a:srgbClr val="000000"/>
                </a:solidFill>
                <a:latin typeface="Arial" panose="020B0604020202020204" pitchFamily="34" charset="0"/>
                <a:cs typeface="Arial" panose="020B0604020202020204" pitchFamily="34" charset="0"/>
              </a:rPr>
              <a:t>In 2011, pressure ulcers costs the U.S. Health System $9-11 billion per year, and is only increasing.</a:t>
            </a:r>
          </a:p>
          <a:p>
            <a:pPr defTabSz="190470" fontAlgn="base">
              <a:spcBef>
                <a:spcPct val="0"/>
              </a:spcBef>
              <a:spcAft>
                <a:spcPct val="0"/>
              </a:spcAft>
            </a:pPr>
            <a:r>
              <a:rPr lang="en-US" altLang="en-US" sz="833" dirty="0">
                <a:solidFill>
                  <a:srgbClr val="000000"/>
                </a:solidFill>
                <a:latin typeface="Arial" panose="020B0604020202020204" pitchFamily="34" charset="0"/>
                <a:cs typeface="Arial" panose="020B0604020202020204" pitchFamily="34" charset="0"/>
              </a:rPr>
              <a:t>	- $70-150 thousand per patient - Stage III/IV.</a:t>
            </a:r>
          </a:p>
          <a:p>
            <a:pPr defTabSz="190470" fontAlgn="base">
              <a:spcBef>
                <a:spcPct val="0"/>
              </a:spcBef>
              <a:spcAft>
                <a:spcPct val="0"/>
              </a:spcAft>
            </a:pPr>
            <a:r>
              <a:rPr lang="en-US" altLang="en-US" sz="833" dirty="0">
                <a:solidFill>
                  <a:srgbClr val="000000"/>
                </a:solidFill>
                <a:latin typeface="Arial" panose="020B0604020202020204" pitchFamily="34" charset="0"/>
                <a:cs typeface="Arial" panose="020B0604020202020204" pitchFamily="34" charset="0"/>
              </a:rPr>
              <a:t>	- $250,000+ per settlement.</a:t>
            </a:r>
          </a:p>
          <a:p>
            <a:pPr defTabSz="190470" fontAlgn="base">
              <a:spcBef>
                <a:spcPct val="0"/>
              </a:spcBef>
              <a:spcAft>
                <a:spcPct val="0"/>
              </a:spcAft>
            </a:pPr>
            <a:r>
              <a:rPr lang="en-US" altLang="en-US" sz="833" dirty="0">
                <a:solidFill>
                  <a:srgbClr val="000000"/>
                </a:solidFill>
                <a:latin typeface="Arial" panose="020B0604020202020204" pitchFamily="34" charset="0"/>
                <a:cs typeface="Arial" panose="020B0604020202020204" pitchFamily="34" charset="0"/>
              </a:rPr>
              <a:t>	- Second most common hospital billing claim </a:t>
            </a:r>
          </a:p>
          <a:p>
            <a:pPr marL="119043" indent="-119043" defTabSz="190470" fontAlgn="base">
              <a:spcBef>
                <a:spcPct val="0"/>
              </a:spcBef>
              <a:spcAft>
                <a:spcPct val="0"/>
              </a:spcAft>
              <a:buFont typeface="Arial"/>
              <a:buChar char="•"/>
            </a:pPr>
            <a:endParaRPr lang="en-US" altLang="en-US" sz="833" dirty="0">
              <a:solidFill>
                <a:srgbClr val="000000"/>
              </a:solidFill>
              <a:latin typeface="Arial" panose="020B0604020202020204" pitchFamily="34" charset="0"/>
              <a:cs typeface="Arial" panose="020B0604020202020204" pitchFamily="34" charset="0"/>
            </a:endParaRPr>
          </a:p>
        </p:txBody>
      </p:sp>
      <p:sp>
        <p:nvSpPr>
          <p:cNvPr id="2060" name="Rectangle 128"/>
          <p:cNvSpPr>
            <a:spLocks noChangeArrowheads="1"/>
          </p:cNvSpPr>
          <p:nvPr/>
        </p:nvSpPr>
        <p:spPr bwMode="auto">
          <a:xfrm>
            <a:off x="1619250" y="5064125"/>
            <a:ext cx="2381250" cy="206375"/>
          </a:xfrm>
          <a:prstGeom prst="rect">
            <a:avLst/>
          </a:prstGeom>
          <a:solidFill>
            <a:schemeClr val="accent2"/>
          </a:solidFill>
          <a:ln w="9525">
            <a:noFill/>
            <a:miter lim="800000"/>
            <a:headEnd/>
            <a:tailEnd/>
          </a:ln>
        </p:spPr>
        <p:txBody>
          <a:bodyPr wrap="none" lIns="28575" tIns="14288" rIns="28575" bIns="14288" anchor="ctr"/>
          <a:lstStyle/>
          <a:p>
            <a:pPr algn="ctr" defTabSz="979794" fontAlgn="base">
              <a:spcBef>
                <a:spcPct val="0"/>
              </a:spcBef>
              <a:spcAft>
                <a:spcPct val="0"/>
              </a:spcAft>
            </a:pPr>
            <a:r>
              <a:rPr lang="en-US" sz="1187" dirty="0">
                <a:solidFill>
                  <a:srgbClr val="FFFFFF"/>
                </a:solidFill>
                <a:latin typeface="Arial" charset="0"/>
              </a:rPr>
              <a:t>Research Strategy and Methods</a:t>
            </a:r>
          </a:p>
        </p:txBody>
      </p:sp>
      <p:sp>
        <p:nvSpPr>
          <p:cNvPr id="2078" name="TextBox 41"/>
          <p:cNvSpPr txBox="1">
            <a:spLocks noChangeArrowheads="1"/>
          </p:cNvSpPr>
          <p:nvPr/>
        </p:nvSpPr>
        <p:spPr bwMode="auto">
          <a:xfrm>
            <a:off x="7223125" y="5953125"/>
            <a:ext cx="95250" cy="182038"/>
          </a:xfrm>
          <a:prstGeom prst="rect">
            <a:avLst/>
          </a:prstGeom>
          <a:noFill/>
          <a:ln w="9525">
            <a:noFill/>
            <a:miter lim="800000"/>
            <a:headEnd/>
            <a:tailEnd/>
          </a:ln>
        </p:spPr>
        <p:txBody>
          <a:bodyPr>
            <a:spAutoFit/>
          </a:bodyPr>
          <a:lstStyle/>
          <a:p>
            <a:pPr algn="ctr" defTabSz="190470" fontAlgn="base">
              <a:spcBef>
                <a:spcPct val="0"/>
              </a:spcBef>
              <a:spcAft>
                <a:spcPct val="0"/>
              </a:spcAft>
            </a:pPr>
            <a:endParaRPr lang="en-US" sz="583" dirty="0">
              <a:solidFill>
                <a:srgbClr val="FF0000"/>
              </a:solidFill>
              <a:latin typeface="Arial" charset="0"/>
            </a:endParaRPr>
          </a:p>
        </p:txBody>
      </p:sp>
      <p:sp>
        <p:nvSpPr>
          <p:cNvPr id="40" name="TextBox 39"/>
          <p:cNvSpPr txBox="1"/>
          <p:nvPr/>
        </p:nvSpPr>
        <p:spPr>
          <a:xfrm>
            <a:off x="7223125" y="5778500"/>
            <a:ext cx="47625" cy="169277"/>
          </a:xfrm>
          <a:prstGeom prst="rect">
            <a:avLst/>
          </a:prstGeom>
          <a:noFill/>
        </p:spPr>
        <p:txBody>
          <a:bodyPr wrap="square" rtlCol="0">
            <a:spAutoFit/>
          </a:bodyPr>
          <a:lstStyle/>
          <a:p>
            <a:pPr algn="ctr" defTabSz="190470" fontAlgn="base">
              <a:spcBef>
                <a:spcPct val="0"/>
              </a:spcBef>
              <a:spcAft>
                <a:spcPct val="0"/>
              </a:spcAft>
            </a:pPr>
            <a:r>
              <a:rPr lang="en-US" sz="500" dirty="0">
                <a:solidFill>
                  <a:srgbClr val="FF0000"/>
                </a:solidFill>
                <a:latin typeface="Arial" charset="0"/>
              </a:rPr>
              <a:t>*</a:t>
            </a:r>
          </a:p>
        </p:txBody>
      </p:sp>
      <p:sp>
        <p:nvSpPr>
          <p:cNvPr id="33" name="Rectangle 126"/>
          <p:cNvSpPr>
            <a:spLocks noChangeArrowheads="1"/>
          </p:cNvSpPr>
          <p:nvPr/>
        </p:nvSpPr>
        <p:spPr bwMode="auto">
          <a:xfrm>
            <a:off x="8302625" y="5667375"/>
            <a:ext cx="2238375" cy="142875"/>
          </a:xfrm>
          <a:prstGeom prst="rect">
            <a:avLst/>
          </a:prstGeom>
          <a:solidFill>
            <a:schemeClr val="accent2"/>
          </a:solidFill>
          <a:ln w="9525">
            <a:noFill/>
            <a:miter lim="800000"/>
            <a:headEnd/>
            <a:tailEnd/>
          </a:ln>
        </p:spPr>
        <p:txBody>
          <a:bodyPr wrap="none" lIns="28575" tIns="14288" rIns="28575" bIns="14288" anchor="ctr"/>
          <a:lstStyle/>
          <a:p>
            <a:pPr algn="ctr" defTabSz="979794" fontAlgn="base">
              <a:spcBef>
                <a:spcPct val="0"/>
              </a:spcBef>
              <a:spcAft>
                <a:spcPct val="0"/>
              </a:spcAft>
            </a:pPr>
            <a:r>
              <a:rPr lang="en-US" sz="1187" dirty="0">
                <a:solidFill>
                  <a:srgbClr val="FFFFFF"/>
                </a:solidFill>
                <a:latin typeface="Arial" charset="0"/>
              </a:rPr>
              <a:t>Contact Information </a:t>
            </a:r>
          </a:p>
        </p:txBody>
      </p:sp>
      <p:sp>
        <p:nvSpPr>
          <p:cNvPr id="35" name="Text Box 129"/>
          <p:cNvSpPr txBox="1">
            <a:spLocks noChangeArrowheads="1"/>
          </p:cNvSpPr>
          <p:nvPr/>
        </p:nvSpPr>
        <p:spPr bwMode="auto">
          <a:xfrm>
            <a:off x="8334375" y="5826125"/>
            <a:ext cx="2238375" cy="386645"/>
          </a:xfrm>
          <a:prstGeom prst="rect">
            <a:avLst/>
          </a:prstGeom>
          <a:noFill/>
          <a:ln w="9525">
            <a:noFill/>
            <a:miter lim="800000"/>
            <a:headEnd/>
            <a:tailEnd/>
          </a:ln>
        </p:spPr>
        <p:txBody>
          <a:bodyPr wrap="square" lIns="28575" tIns="14288" rIns="28575" bIns="14288">
            <a:spAutoFit/>
          </a:bodyPr>
          <a:lstStyle/>
          <a:p>
            <a:pPr algn="ctr" defTabSz="190470" fontAlgn="base">
              <a:spcBef>
                <a:spcPct val="10000"/>
              </a:spcBef>
              <a:spcAft>
                <a:spcPct val="0"/>
              </a:spcAft>
              <a:defRPr/>
            </a:pPr>
            <a:r>
              <a:rPr lang="en-US" sz="750" b="1" dirty="0">
                <a:solidFill>
                  <a:srgbClr val="000000"/>
                </a:solidFill>
                <a:latin typeface="Arial" charset="0"/>
              </a:rPr>
              <a:t>Cheyann Kazemian: </a:t>
            </a:r>
            <a:r>
              <a:rPr lang="en-US" sz="750" dirty="0">
                <a:solidFill>
                  <a:srgbClr val="000000"/>
                </a:solidFill>
                <a:latin typeface="Arial" charset="0"/>
                <a:hlinkClick r:id="rId2"/>
              </a:rPr>
              <a:t>ckazemian1@student.gsu.edu</a:t>
            </a:r>
            <a:endParaRPr lang="en-US" sz="750" dirty="0">
              <a:solidFill>
                <a:srgbClr val="000000"/>
              </a:solidFill>
              <a:latin typeface="Arial" charset="0"/>
            </a:endParaRPr>
          </a:p>
          <a:p>
            <a:pPr algn="ctr" defTabSz="190470" fontAlgn="base">
              <a:spcBef>
                <a:spcPct val="10000"/>
              </a:spcBef>
              <a:spcAft>
                <a:spcPct val="0"/>
              </a:spcAft>
              <a:defRPr/>
            </a:pPr>
            <a:r>
              <a:rPr lang="en-US" sz="750" b="1" dirty="0">
                <a:solidFill>
                  <a:srgbClr val="000000"/>
                </a:solidFill>
                <a:latin typeface="Arial" charset="0"/>
              </a:rPr>
              <a:t>Jennifer Craft Morgan: </a:t>
            </a:r>
            <a:r>
              <a:rPr lang="en-US" sz="750" dirty="0">
                <a:solidFill>
                  <a:srgbClr val="000000"/>
                </a:solidFill>
                <a:latin typeface="Arial" charset="0"/>
                <a:hlinkClick r:id="rId3"/>
              </a:rPr>
              <a:t>jmorgan39@gsu.edu</a:t>
            </a:r>
            <a:r>
              <a:rPr lang="en-US" sz="750" dirty="0">
                <a:solidFill>
                  <a:srgbClr val="000000"/>
                </a:solidFill>
                <a:latin typeface="Arial" charset="0"/>
              </a:rPr>
              <a:t> </a:t>
            </a:r>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7750" y="6254750"/>
            <a:ext cx="1539875" cy="4999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5"/>
          <a:srcRect l="11390" t="23839" r="4255" b="6355"/>
          <a:stretch/>
        </p:blipFill>
        <p:spPr>
          <a:xfrm>
            <a:off x="4333875" y="1587500"/>
            <a:ext cx="3315315" cy="2063750"/>
          </a:xfrm>
          <a:prstGeom prst="rect">
            <a:avLst/>
          </a:prstGeom>
        </p:spPr>
      </p:pic>
      <p:sp>
        <p:nvSpPr>
          <p:cNvPr id="19" name="Rectangle 7"/>
          <p:cNvSpPr>
            <a:spLocks noChangeArrowheads="1"/>
          </p:cNvSpPr>
          <p:nvPr/>
        </p:nvSpPr>
        <p:spPr bwMode="auto">
          <a:xfrm>
            <a:off x="4714875" y="1317625"/>
            <a:ext cx="2556226" cy="215305"/>
          </a:xfrm>
          <a:prstGeom prst="rect">
            <a:avLst/>
          </a:prstGeom>
          <a:noFill/>
          <a:ln w="9525">
            <a:noFill/>
            <a:miter lim="800000"/>
            <a:headEnd/>
            <a:tailEnd/>
          </a:ln>
        </p:spPr>
        <p:txBody>
          <a:bodyPr wrap="none" lIns="28575" tIns="14288" rIns="28575" bIns="14288" anchor="ctr"/>
          <a:lstStyle/>
          <a:p>
            <a:pPr algn="ctr" defTabSz="979794" fontAlgn="base">
              <a:spcBef>
                <a:spcPct val="0"/>
              </a:spcBef>
              <a:spcAft>
                <a:spcPct val="0"/>
              </a:spcAft>
            </a:pPr>
            <a:r>
              <a:rPr lang="en-US" sz="1833" b="1" u="sng" dirty="0">
                <a:solidFill>
                  <a:srgbClr val="2D2D8A"/>
                </a:solidFill>
                <a:latin typeface="Arial" charset="0"/>
              </a:rPr>
              <a:t>Pressure Ulcers Remain an Issue</a:t>
            </a:r>
          </a:p>
        </p:txBody>
      </p:sp>
      <p:sp>
        <p:nvSpPr>
          <p:cNvPr id="21" name="Rectangle 9"/>
          <p:cNvSpPr>
            <a:spLocks noChangeArrowheads="1"/>
          </p:cNvSpPr>
          <p:nvPr/>
        </p:nvSpPr>
        <p:spPr bwMode="auto">
          <a:xfrm>
            <a:off x="8270875" y="4143375"/>
            <a:ext cx="2301875" cy="206375"/>
          </a:xfrm>
          <a:prstGeom prst="rect">
            <a:avLst/>
          </a:prstGeom>
          <a:solidFill>
            <a:schemeClr val="accent2"/>
          </a:solidFill>
          <a:ln w="9525">
            <a:noFill/>
            <a:miter lim="800000"/>
            <a:headEnd/>
            <a:tailEnd/>
          </a:ln>
        </p:spPr>
        <p:txBody>
          <a:bodyPr wrap="none" lIns="28575" tIns="14288" rIns="28575" bIns="14288" anchor="ctr"/>
          <a:lstStyle/>
          <a:p>
            <a:pPr algn="ctr" defTabSz="979794" fontAlgn="base">
              <a:spcBef>
                <a:spcPct val="0"/>
              </a:spcBef>
              <a:spcAft>
                <a:spcPct val="0"/>
              </a:spcAft>
            </a:pPr>
            <a:r>
              <a:rPr lang="en-US" sz="1187" dirty="0">
                <a:solidFill>
                  <a:srgbClr val="FFFFFF"/>
                </a:solidFill>
                <a:latin typeface="Arial" charset="0"/>
              </a:rPr>
              <a:t>Acknowledgments</a:t>
            </a:r>
          </a:p>
        </p:txBody>
      </p:sp>
      <p:sp>
        <p:nvSpPr>
          <p:cNvPr id="3" name="TextBox 2"/>
          <p:cNvSpPr txBox="1"/>
          <p:nvPr/>
        </p:nvSpPr>
        <p:spPr>
          <a:xfrm>
            <a:off x="8327829" y="4365625"/>
            <a:ext cx="2333625" cy="502958"/>
          </a:xfrm>
          <a:prstGeom prst="rect">
            <a:avLst/>
          </a:prstGeom>
          <a:noFill/>
        </p:spPr>
        <p:txBody>
          <a:bodyPr wrap="square" rtlCol="0">
            <a:spAutoFit/>
          </a:bodyPr>
          <a:lstStyle/>
          <a:p>
            <a:pPr marL="95235" indent="-95235" defTabSz="190470" fontAlgn="base">
              <a:spcBef>
                <a:spcPct val="0"/>
              </a:spcBef>
              <a:spcAft>
                <a:spcPct val="0"/>
              </a:spcAft>
              <a:buFont typeface="Arial"/>
              <a:buChar char="•"/>
            </a:pPr>
            <a:r>
              <a:rPr lang="en-US" sz="667" b="1" dirty="0">
                <a:solidFill>
                  <a:srgbClr val="000000"/>
                </a:solidFill>
                <a:latin typeface="Arial" charset="0"/>
              </a:rPr>
              <a:t>Georgia State University Gerontology Department</a:t>
            </a:r>
          </a:p>
          <a:p>
            <a:pPr marL="95235" indent="-95235" defTabSz="190470" fontAlgn="base">
              <a:spcBef>
                <a:spcPct val="0"/>
              </a:spcBef>
              <a:spcAft>
                <a:spcPct val="0"/>
              </a:spcAft>
              <a:buFont typeface="Arial"/>
              <a:buChar char="•"/>
            </a:pPr>
            <a:r>
              <a:rPr lang="en-US" sz="667" b="1" dirty="0">
                <a:solidFill>
                  <a:srgbClr val="000000"/>
                </a:solidFill>
                <a:latin typeface="Arial" charset="0"/>
              </a:rPr>
              <a:t>Grady Hospital</a:t>
            </a:r>
          </a:p>
          <a:p>
            <a:pPr marL="95235" indent="-95235" defTabSz="190470" fontAlgn="base">
              <a:spcBef>
                <a:spcPct val="0"/>
              </a:spcBef>
              <a:spcAft>
                <a:spcPct val="0"/>
              </a:spcAft>
              <a:buFont typeface="Arial"/>
              <a:buChar char="•"/>
            </a:pPr>
            <a:r>
              <a:rPr lang="en-US" sz="667" b="1" dirty="0">
                <a:solidFill>
                  <a:srgbClr val="000000"/>
                </a:solidFill>
                <a:latin typeface="Arial" charset="0"/>
              </a:rPr>
              <a:t>Nation Pressure Ulcer Advisory Panel </a:t>
            </a:r>
          </a:p>
          <a:p>
            <a:pPr marL="95235" indent="-95235" defTabSz="190470" fontAlgn="base">
              <a:spcBef>
                <a:spcPct val="0"/>
              </a:spcBef>
              <a:spcAft>
                <a:spcPct val="0"/>
              </a:spcAft>
              <a:buFont typeface="Arial"/>
              <a:buChar char="•"/>
            </a:pPr>
            <a:r>
              <a:rPr lang="en-US" sz="667" b="1" dirty="0">
                <a:solidFill>
                  <a:srgbClr val="000000"/>
                </a:solidFill>
                <a:latin typeface="Arial" charset="0"/>
              </a:rPr>
              <a:t>Northside Hospital</a:t>
            </a:r>
          </a:p>
        </p:txBody>
      </p:sp>
      <p:sp>
        <p:nvSpPr>
          <p:cNvPr id="5" name="TextBox 4"/>
          <p:cNvSpPr txBox="1"/>
          <p:nvPr/>
        </p:nvSpPr>
        <p:spPr>
          <a:xfrm>
            <a:off x="1619250" y="5270500"/>
            <a:ext cx="2365375" cy="1598451"/>
          </a:xfrm>
          <a:prstGeom prst="rect">
            <a:avLst/>
          </a:prstGeom>
          <a:noFill/>
        </p:spPr>
        <p:txBody>
          <a:bodyPr wrap="square" rtlCol="0">
            <a:spAutoFit/>
          </a:bodyPr>
          <a:lstStyle/>
          <a:p>
            <a:pPr marL="95235" indent="-95235" defTabSz="190470" fontAlgn="base">
              <a:spcBef>
                <a:spcPct val="0"/>
              </a:spcBef>
              <a:spcAft>
                <a:spcPct val="0"/>
              </a:spcAft>
              <a:buFont typeface="Arial"/>
              <a:buChar char="•"/>
            </a:pPr>
            <a:r>
              <a:rPr lang="en-US" sz="833" dirty="0">
                <a:solidFill>
                  <a:srgbClr val="000000"/>
                </a:solidFill>
                <a:latin typeface="Arial" charset="0"/>
              </a:rPr>
              <a:t>Research proper/successful protocol and treatment for pressure ulcers</a:t>
            </a:r>
          </a:p>
          <a:p>
            <a:pPr marL="95235" indent="-95235" defTabSz="190470" fontAlgn="base">
              <a:spcBef>
                <a:spcPct val="0"/>
              </a:spcBef>
              <a:spcAft>
                <a:spcPct val="0"/>
              </a:spcAft>
              <a:buFont typeface="Arial"/>
              <a:buChar char="•"/>
            </a:pPr>
            <a:endParaRPr lang="en-US" sz="833" dirty="0">
              <a:solidFill>
                <a:srgbClr val="000000"/>
              </a:solidFill>
              <a:latin typeface="Arial" charset="0"/>
            </a:endParaRPr>
          </a:p>
          <a:p>
            <a:pPr marL="95235" indent="-95235" defTabSz="190470" fontAlgn="base">
              <a:spcBef>
                <a:spcPct val="0"/>
              </a:spcBef>
              <a:spcAft>
                <a:spcPct val="0"/>
              </a:spcAft>
              <a:buFont typeface="Arial"/>
              <a:buChar char="•"/>
            </a:pPr>
            <a:r>
              <a:rPr lang="en-US" sz="833" dirty="0">
                <a:solidFill>
                  <a:srgbClr val="000000"/>
                </a:solidFill>
                <a:latin typeface="Arial" charset="0"/>
              </a:rPr>
              <a:t>Ask nurses and physicians a set of questions about protocol, treatment, and methods of prevention of pressure ulcers.</a:t>
            </a:r>
          </a:p>
          <a:p>
            <a:pPr defTabSz="190470" fontAlgn="base">
              <a:spcBef>
                <a:spcPct val="0"/>
              </a:spcBef>
              <a:spcAft>
                <a:spcPct val="0"/>
              </a:spcAft>
            </a:pPr>
            <a:r>
              <a:rPr lang="en-US" sz="833" dirty="0">
                <a:solidFill>
                  <a:srgbClr val="000000"/>
                </a:solidFill>
                <a:latin typeface="Arial" charset="0"/>
              </a:rPr>
              <a:t>	- Grady Hospital</a:t>
            </a:r>
          </a:p>
          <a:p>
            <a:pPr defTabSz="190470" fontAlgn="base">
              <a:spcBef>
                <a:spcPct val="0"/>
              </a:spcBef>
              <a:spcAft>
                <a:spcPct val="0"/>
              </a:spcAft>
            </a:pPr>
            <a:r>
              <a:rPr lang="en-US" sz="833" dirty="0">
                <a:solidFill>
                  <a:srgbClr val="000000"/>
                </a:solidFill>
                <a:latin typeface="Arial" charset="0"/>
              </a:rPr>
              <a:t>	- Northside Hospital</a:t>
            </a:r>
          </a:p>
          <a:p>
            <a:pPr marL="95235" indent="-95235" defTabSz="190470" fontAlgn="base">
              <a:spcBef>
                <a:spcPct val="0"/>
              </a:spcBef>
              <a:spcAft>
                <a:spcPct val="0"/>
              </a:spcAft>
              <a:buFont typeface="Arial"/>
              <a:buChar char="•"/>
            </a:pPr>
            <a:endParaRPr lang="en-US" sz="833" dirty="0">
              <a:solidFill>
                <a:srgbClr val="000000"/>
              </a:solidFill>
              <a:latin typeface="Arial" charset="0"/>
            </a:endParaRPr>
          </a:p>
          <a:p>
            <a:pPr marL="95235" indent="-95235" defTabSz="190470" fontAlgn="base">
              <a:spcBef>
                <a:spcPct val="0"/>
              </a:spcBef>
              <a:spcAft>
                <a:spcPct val="0"/>
              </a:spcAft>
              <a:buFont typeface="Arial"/>
              <a:buChar char="•"/>
            </a:pPr>
            <a:r>
              <a:rPr lang="en-US" sz="833" dirty="0">
                <a:solidFill>
                  <a:srgbClr val="000000"/>
                </a:solidFill>
                <a:latin typeface="Arial" charset="0"/>
              </a:rPr>
              <a:t>Identify where improvements can be done in the hospital setting.</a:t>
            </a:r>
          </a:p>
          <a:p>
            <a:pPr marL="95235" indent="-95235" defTabSz="190470" fontAlgn="base">
              <a:spcBef>
                <a:spcPct val="0"/>
              </a:spcBef>
              <a:spcAft>
                <a:spcPct val="0"/>
              </a:spcAft>
              <a:buFont typeface="Arial"/>
              <a:buChar char="•"/>
            </a:pPr>
            <a:endParaRPr lang="en-US" sz="625" dirty="0">
              <a:solidFill>
                <a:srgbClr val="000000"/>
              </a:solidFill>
              <a:latin typeface="Arial" charset="0"/>
            </a:endParaRPr>
          </a:p>
        </p:txBody>
      </p:sp>
      <p:sp>
        <p:nvSpPr>
          <p:cNvPr id="7" name="TextBox 6"/>
          <p:cNvSpPr txBox="1"/>
          <p:nvPr/>
        </p:nvSpPr>
        <p:spPr>
          <a:xfrm>
            <a:off x="4032250" y="3667125"/>
            <a:ext cx="4206875" cy="3417859"/>
          </a:xfrm>
          <a:prstGeom prst="rect">
            <a:avLst/>
          </a:prstGeom>
          <a:noFill/>
        </p:spPr>
        <p:txBody>
          <a:bodyPr wrap="square" rtlCol="0">
            <a:spAutoFit/>
          </a:bodyPr>
          <a:lstStyle/>
          <a:p>
            <a:pPr defTabSz="190470" fontAlgn="base">
              <a:spcBef>
                <a:spcPct val="0"/>
              </a:spcBef>
              <a:spcAft>
                <a:spcPct val="0"/>
              </a:spcAft>
            </a:pPr>
            <a:r>
              <a:rPr lang="en-US" sz="583" b="1" u="sng" dirty="0">
                <a:solidFill>
                  <a:srgbClr val="000000"/>
                </a:solidFill>
                <a:latin typeface="Arial" charset="0"/>
              </a:rPr>
              <a:t>Protocol to prevent pressure ulcers</a:t>
            </a:r>
          </a:p>
          <a:p>
            <a:pPr marL="95235" indent="-95235" defTabSz="190470" fontAlgn="base">
              <a:spcBef>
                <a:spcPct val="0"/>
              </a:spcBef>
              <a:spcAft>
                <a:spcPct val="0"/>
              </a:spcAft>
              <a:buFont typeface="Arial"/>
              <a:buChar char="•"/>
            </a:pPr>
            <a:r>
              <a:rPr lang="en-US" sz="583" dirty="0">
                <a:solidFill>
                  <a:srgbClr val="000000"/>
                </a:solidFill>
                <a:latin typeface="Arial" charset="0"/>
              </a:rPr>
              <a:t>Are patients’ and families’ that have a prolonged stay in the hospital informed/educated of pressure ulcers? Are they given a brochure or information sheet of some sort? If so, what does it look like and how much detail is given? </a:t>
            </a:r>
          </a:p>
          <a:p>
            <a:pPr defTabSz="190470" fontAlgn="base">
              <a:spcBef>
                <a:spcPct val="0"/>
              </a:spcBef>
              <a:spcAft>
                <a:spcPct val="0"/>
              </a:spcAft>
            </a:pPr>
            <a:r>
              <a:rPr lang="en-US" sz="583" dirty="0">
                <a:solidFill>
                  <a:srgbClr val="000000"/>
                </a:solidFill>
                <a:latin typeface="Arial" charset="0"/>
              </a:rPr>
              <a:t>	</a:t>
            </a:r>
            <a:r>
              <a:rPr lang="en-US" sz="583" dirty="0">
                <a:solidFill>
                  <a:srgbClr val="FF0000"/>
                </a:solidFill>
                <a:latin typeface="Arial" charset="0"/>
              </a:rPr>
              <a:t>Physician: </a:t>
            </a:r>
            <a:r>
              <a:rPr lang="en-US" sz="583" dirty="0">
                <a:solidFill>
                  <a:srgbClr val="000000"/>
                </a:solidFill>
                <a:latin typeface="Arial" charset="0"/>
              </a:rPr>
              <a:t>No, the patient and/or family receive no kind of information.      </a:t>
            </a:r>
          </a:p>
          <a:p>
            <a:pPr defTabSz="190470" fontAlgn="base">
              <a:spcBef>
                <a:spcPct val="0"/>
              </a:spcBef>
              <a:spcAft>
                <a:spcPct val="0"/>
              </a:spcAft>
            </a:pPr>
            <a:r>
              <a:rPr lang="en-US" sz="583" dirty="0">
                <a:solidFill>
                  <a:srgbClr val="000000"/>
                </a:solidFill>
                <a:latin typeface="Arial" charset="0"/>
              </a:rPr>
              <a:t> 	</a:t>
            </a:r>
            <a:r>
              <a:rPr lang="en-US" sz="583" dirty="0">
                <a:solidFill>
                  <a:srgbClr val="FF0000"/>
                </a:solidFill>
                <a:latin typeface="Arial" charset="0"/>
              </a:rPr>
              <a:t>Nurse: </a:t>
            </a:r>
            <a:r>
              <a:rPr lang="en-US" sz="583" dirty="0">
                <a:solidFill>
                  <a:srgbClr val="000000"/>
                </a:solidFill>
                <a:latin typeface="Arial" charset="0"/>
              </a:rPr>
              <a:t>Yes, the patient and their family members are educated verbally, not by a brochure/information sheet. </a:t>
            </a:r>
          </a:p>
          <a:p>
            <a:pPr marL="95235" indent="-95235" defTabSz="190470" fontAlgn="base">
              <a:spcBef>
                <a:spcPct val="0"/>
              </a:spcBef>
              <a:spcAft>
                <a:spcPct val="0"/>
              </a:spcAft>
              <a:buFont typeface="Arial"/>
              <a:buChar char="•"/>
            </a:pPr>
            <a:r>
              <a:rPr lang="en-US" sz="583" dirty="0">
                <a:solidFill>
                  <a:srgbClr val="000000"/>
                </a:solidFill>
                <a:latin typeface="Arial" charset="0"/>
              </a:rPr>
              <a:t> What is the protocol for nurses to make sure the patient is moving to prevent pressure ulcers? How often are they moving the patient? How are they moving the patient?</a:t>
            </a:r>
          </a:p>
          <a:p>
            <a:pPr defTabSz="190470" fontAlgn="base">
              <a:spcBef>
                <a:spcPct val="0"/>
              </a:spcBef>
              <a:spcAft>
                <a:spcPct val="0"/>
              </a:spcAft>
            </a:pPr>
            <a:r>
              <a:rPr lang="en-US" sz="583" dirty="0">
                <a:solidFill>
                  <a:srgbClr val="000000"/>
                </a:solidFill>
                <a:latin typeface="Arial" charset="0"/>
              </a:rPr>
              <a:t>	</a:t>
            </a:r>
            <a:r>
              <a:rPr lang="en-US" sz="583" dirty="0">
                <a:solidFill>
                  <a:srgbClr val="FF0000"/>
                </a:solidFill>
                <a:latin typeface="Arial" charset="0"/>
              </a:rPr>
              <a:t>Physician: </a:t>
            </a:r>
            <a:r>
              <a:rPr lang="en-US" sz="583" dirty="0">
                <a:solidFill>
                  <a:srgbClr val="000000"/>
                </a:solidFill>
                <a:latin typeface="Arial" charset="0"/>
              </a:rPr>
              <a:t>N/A</a:t>
            </a:r>
          </a:p>
          <a:p>
            <a:pPr defTabSz="190470" fontAlgn="base">
              <a:spcBef>
                <a:spcPct val="0"/>
              </a:spcBef>
              <a:spcAft>
                <a:spcPct val="0"/>
              </a:spcAft>
            </a:pPr>
            <a:r>
              <a:rPr lang="en-US" sz="583" dirty="0">
                <a:solidFill>
                  <a:srgbClr val="000000"/>
                </a:solidFill>
                <a:latin typeface="Arial" charset="0"/>
              </a:rPr>
              <a:t>	</a:t>
            </a:r>
            <a:r>
              <a:rPr lang="en-US" sz="583" dirty="0">
                <a:solidFill>
                  <a:srgbClr val="FF0000"/>
                </a:solidFill>
                <a:latin typeface="Arial" charset="0"/>
              </a:rPr>
              <a:t>Nurse: </a:t>
            </a:r>
            <a:r>
              <a:rPr lang="en-US" sz="583" dirty="0">
                <a:solidFill>
                  <a:srgbClr val="000000"/>
                </a:solidFill>
                <a:latin typeface="Arial" charset="0"/>
              </a:rPr>
              <a:t>Frequent turns: the patient is turned every two hours. The patient’s heels and arms are 	</a:t>
            </a:r>
          </a:p>
          <a:p>
            <a:pPr defTabSz="190470" fontAlgn="base">
              <a:spcBef>
                <a:spcPct val="0"/>
              </a:spcBef>
              <a:spcAft>
                <a:spcPct val="0"/>
              </a:spcAft>
            </a:pPr>
            <a:r>
              <a:rPr lang="en-US" sz="583" dirty="0">
                <a:solidFill>
                  <a:srgbClr val="000000"/>
                </a:solidFill>
                <a:latin typeface="Arial" charset="0"/>
              </a:rPr>
              <a:t>	elevated via pillows, and patient’s are constantly checked to ensure that they are clean and dry. </a:t>
            </a:r>
          </a:p>
          <a:p>
            <a:pPr marL="95235" indent="-95235" defTabSz="190470" fontAlgn="base">
              <a:spcBef>
                <a:spcPct val="0"/>
              </a:spcBef>
              <a:spcAft>
                <a:spcPct val="0"/>
              </a:spcAft>
              <a:buFont typeface="Arial"/>
              <a:buChar char="•"/>
            </a:pPr>
            <a:r>
              <a:rPr lang="en-US" sz="583" dirty="0">
                <a:solidFill>
                  <a:srgbClr val="000000"/>
                </a:solidFill>
                <a:latin typeface="Arial" charset="0"/>
              </a:rPr>
              <a:t>Is there some sort of log or time sheet for every time a patient is moved?</a:t>
            </a:r>
          </a:p>
          <a:p>
            <a:pPr marL="95235" lvl="1" defTabSz="190470" fontAlgn="base">
              <a:spcBef>
                <a:spcPct val="0"/>
              </a:spcBef>
              <a:spcAft>
                <a:spcPct val="0"/>
              </a:spcAft>
            </a:pPr>
            <a:r>
              <a:rPr lang="en-US" sz="583" dirty="0">
                <a:solidFill>
                  <a:srgbClr val="FF0000"/>
                </a:solidFill>
                <a:latin typeface="Arial" charset="0"/>
              </a:rPr>
              <a:t>	Physician: </a:t>
            </a:r>
            <a:r>
              <a:rPr lang="en-US" sz="583" dirty="0">
                <a:solidFill>
                  <a:srgbClr val="000000"/>
                </a:solidFill>
                <a:latin typeface="Arial" charset="0"/>
              </a:rPr>
              <a:t>N/A	</a:t>
            </a:r>
          </a:p>
          <a:p>
            <a:pPr marL="95235" lvl="1" defTabSz="190470" fontAlgn="base">
              <a:spcBef>
                <a:spcPct val="0"/>
              </a:spcBef>
              <a:spcAft>
                <a:spcPct val="0"/>
              </a:spcAft>
            </a:pPr>
            <a:r>
              <a:rPr lang="en-US" sz="583" dirty="0">
                <a:solidFill>
                  <a:srgbClr val="FF0000"/>
                </a:solidFill>
                <a:latin typeface="Arial" charset="0"/>
              </a:rPr>
              <a:t>	Nurse: </a:t>
            </a:r>
            <a:r>
              <a:rPr lang="en-US" sz="583" dirty="0">
                <a:solidFill>
                  <a:srgbClr val="000000"/>
                </a:solidFill>
                <a:latin typeface="Arial" charset="0"/>
              </a:rPr>
              <a:t>Frequent turns are charted on ADL’s. </a:t>
            </a:r>
          </a:p>
          <a:p>
            <a:pPr marL="95235" indent="-95235" defTabSz="190470" fontAlgn="base">
              <a:spcBef>
                <a:spcPct val="0"/>
              </a:spcBef>
              <a:spcAft>
                <a:spcPct val="0"/>
              </a:spcAft>
              <a:buFont typeface="Arial"/>
              <a:buChar char="•"/>
            </a:pPr>
            <a:r>
              <a:rPr lang="en-US" sz="583" dirty="0">
                <a:solidFill>
                  <a:srgbClr val="000000"/>
                </a:solidFill>
                <a:latin typeface="Arial" charset="0"/>
              </a:rPr>
              <a:t>What kind of education did you get in the past about pressure ulcers? Do you take any continued education courses about pressure ulcers? </a:t>
            </a:r>
          </a:p>
          <a:p>
            <a:pPr defTabSz="190470" fontAlgn="base">
              <a:spcBef>
                <a:spcPct val="0"/>
              </a:spcBef>
              <a:spcAft>
                <a:spcPct val="0"/>
              </a:spcAft>
            </a:pPr>
            <a:r>
              <a:rPr lang="en-US" sz="583" dirty="0">
                <a:solidFill>
                  <a:srgbClr val="000000"/>
                </a:solidFill>
                <a:latin typeface="Arial" charset="0"/>
              </a:rPr>
              <a:t>	</a:t>
            </a:r>
            <a:r>
              <a:rPr lang="en-US" sz="583" dirty="0">
                <a:solidFill>
                  <a:srgbClr val="FF0000"/>
                </a:solidFill>
                <a:latin typeface="Arial" charset="0"/>
              </a:rPr>
              <a:t>Physician: </a:t>
            </a:r>
            <a:r>
              <a:rPr lang="en-US" sz="583" dirty="0">
                <a:solidFill>
                  <a:srgbClr val="000000"/>
                </a:solidFill>
                <a:latin typeface="Arial" charset="0"/>
              </a:rPr>
              <a:t>Some training during fellowship. I didn’t personally take any other course.</a:t>
            </a:r>
          </a:p>
          <a:p>
            <a:pPr marL="95235" lvl="1" defTabSz="190470" fontAlgn="base">
              <a:spcBef>
                <a:spcPct val="0"/>
              </a:spcBef>
              <a:spcAft>
                <a:spcPct val="0"/>
              </a:spcAft>
            </a:pPr>
            <a:r>
              <a:rPr lang="en-US" sz="583" dirty="0">
                <a:solidFill>
                  <a:srgbClr val="000000"/>
                </a:solidFill>
                <a:latin typeface="Arial" charset="0"/>
              </a:rPr>
              <a:t>	</a:t>
            </a:r>
            <a:r>
              <a:rPr lang="en-US" sz="583" dirty="0">
                <a:solidFill>
                  <a:srgbClr val="FF0000"/>
                </a:solidFill>
                <a:latin typeface="Arial" charset="0"/>
              </a:rPr>
              <a:t>Nurse: </a:t>
            </a:r>
            <a:r>
              <a:rPr lang="en-US" sz="583" dirty="0">
                <a:solidFill>
                  <a:srgbClr val="000000"/>
                </a:solidFill>
                <a:latin typeface="Arial" charset="0"/>
              </a:rPr>
              <a:t>There is a wound care class that must be taken, and there is also a pressure ulcer survey that must be taken.  </a:t>
            </a:r>
          </a:p>
          <a:p>
            <a:pPr defTabSz="190470" fontAlgn="base">
              <a:spcBef>
                <a:spcPct val="0"/>
              </a:spcBef>
              <a:spcAft>
                <a:spcPct val="0"/>
              </a:spcAft>
            </a:pPr>
            <a:r>
              <a:rPr lang="en-US" sz="583" b="1" u="sng" dirty="0">
                <a:solidFill>
                  <a:srgbClr val="000000"/>
                </a:solidFill>
                <a:latin typeface="Arial" charset="0"/>
              </a:rPr>
              <a:t>Treatment if a patient has pressure ulcers</a:t>
            </a:r>
            <a:endParaRPr lang="en-US" sz="583" u="sng" dirty="0">
              <a:solidFill>
                <a:srgbClr val="000000"/>
              </a:solidFill>
              <a:latin typeface="Arial" charset="0"/>
            </a:endParaRPr>
          </a:p>
          <a:p>
            <a:pPr marL="95235" indent="-95235" defTabSz="190470" fontAlgn="base">
              <a:spcBef>
                <a:spcPct val="0"/>
              </a:spcBef>
              <a:spcAft>
                <a:spcPct val="0"/>
              </a:spcAft>
              <a:buFont typeface="Arial"/>
              <a:buChar char="•"/>
            </a:pPr>
            <a:r>
              <a:rPr lang="en-US" sz="583" dirty="0">
                <a:solidFill>
                  <a:srgbClr val="000000"/>
                </a:solidFill>
                <a:latin typeface="Arial" charset="0"/>
              </a:rPr>
              <a:t>When a patient gets a pressure ulcer during their stay at the hospital, what is the protocol of informing the patient of the occurrence? </a:t>
            </a:r>
          </a:p>
          <a:p>
            <a:pPr defTabSz="190470" fontAlgn="base">
              <a:spcBef>
                <a:spcPct val="0"/>
              </a:spcBef>
              <a:spcAft>
                <a:spcPct val="0"/>
              </a:spcAft>
            </a:pPr>
            <a:r>
              <a:rPr lang="en-US" sz="583" dirty="0">
                <a:solidFill>
                  <a:srgbClr val="000000"/>
                </a:solidFill>
                <a:latin typeface="Arial" charset="0"/>
              </a:rPr>
              <a:t>	</a:t>
            </a:r>
            <a:r>
              <a:rPr lang="en-US" sz="583" dirty="0">
                <a:solidFill>
                  <a:srgbClr val="FF0000"/>
                </a:solidFill>
                <a:latin typeface="Arial" charset="0"/>
              </a:rPr>
              <a:t>Physician: </a:t>
            </a:r>
            <a:r>
              <a:rPr lang="en-US" sz="583" dirty="0">
                <a:solidFill>
                  <a:srgbClr val="000000"/>
                </a:solidFill>
                <a:latin typeface="Arial" charset="0"/>
              </a:rPr>
              <a:t>Verbally.</a:t>
            </a:r>
          </a:p>
          <a:p>
            <a:pPr marL="95235" lvl="1" defTabSz="190470" fontAlgn="base">
              <a:spcBef>
                <a:spcPct val="0"/>
              </a:spcBef>
              <a:spcAft>
                <a:spcPct val="0"/>
              </a:spcAft>
            </a:pPr>
            <a:r>
              <a:rPr lang="en-US" sz="583" dirty="0">
                <a:solidFill>
                  <a:srgbClr val="000000"/>
                </a:solidFill>
                <a:latin typeface="Arial" charset="0"/>
              </a:rPr>
              <a:t>	</a:t>
            </a:r>
            <a:r>
              <a:rPr lang="en-US" sz="583" dirty="0">
                <a:solidFill>
                  <a:srgbClr val="FF0000"/>
                </a:solidFill>
                <a:latin typeface="Arial" charset="0"/>
              </a:rPr>
              <a:t>Nurse: </a:t>
            </a:r>
            <a:r>
              <a:rPr lang="en-US" sz="583" dirty="0">
                <a:solidFill>
                  <a:srgbClr val="000000"/>
                </a:solidFill>
                <a:latin typeface="Arial" charset="0"/>
              </a:rPr>
              <a:t>The nurse will let the patient know that a pressure ulcer has formed and that that specific area needs to be 	elevated and there will be more frequent applications of crèmes/borders and possibly more frequent turns.  </a:t>
            </a:r>
          </a:p>
          <a:p>
            <a:pPr marL="95235" indent="-95235" defTabSz="190470" fontAlgn="base">
              <a:spcBef>
                <a:spcPct val="0"/>
              </a:spcBef>
              <a:spcAft>
                <a:spcPct val="0"/>
              </a:spcAft>
              <a:buFont typeface="Arial"/>
              <a:buChar char="•"/>
            </a:pPr>
            <a:r>
              <a:rPr lang="en-US" sz="583" dirty="0">
                <a:solidFill>
                  <a:srgbClr val="000000"/>
                </a:solidFill>
                <a:latin typeface="Arial" charset="0"/>
              </a:rPr>
              <a:t>What information are they given now, that they didn’t get before, about getting pressure ulcers? A brochure, a packet?</a:t>
            </a:r>
          </a:p>
          <a:p>
            <a:pPr marL="95235" lvl="1" defTabSz="190470" fontAlgn="base">
              <a:spcBef>
                <a:spcPct val="0"/>
              </a:spcBef>
              <a:spcAft>
                <a:spcPct val="0"/>
              </a:spcAft>
            </a:pPr>
            <a:r>
              <a:rPr lang="en-US" sz="583" dirty="0">
                <a:solidFill>
                  <a:srgbClr val="FF0000"/>
                </a:solidFill>
                <a:latin typeface="Arial" charset="0"/>
              </a:rPr>
              <a:t>	Physician: </a:t>
            </a:r>
            <a:r>
              <a:rPr lang="en-US" sz="583" dirty="0">
                <a:solidFill>
                  <a:srgbClr val="000000"/>
                </a:solidFill>
                <a:latin typeface="Arial" charset="0"/>
              </a:rPr>
              <a:t>N/A</a:t>
            </a:r>
            <a:endParaRPr lang="en-US" sz="583" dirty="0">
              <a:solidFill>
                <a:srgbClr val="FF0000"/>
              </a:solidFill>
              <a:latin typeface="Arial" charset="0"/>
            </a:endParaRPr>
          </a:p>
          <a:p>
            <a:pPr marL="95235" lvl="1" defTabSz="190470" fontAlgn="base">
              <a:spcBef>
                <a:spcPct val="0"/>
              </a:spcBef>
              <a:spcAft>
                <a:spcPct val="0"/>
              </a:spcAft>
            </a:pPr>
            <a:r>
              <a:rPr lang="en-US" sz="583" dirty="0">
                <a:solidFill>
                  <a:srgbClr val="FF0000"/>
                </a:solidFill>
                <a:latin typeface="Arial" charset="0"/>
              </a:rPr>
              <a:t>	Nurse: </a:t>
            </a:r>
            <a:r>
              <a:rPr lang="en-US" sz="583" dirty="0">
                <a:solidFill>
                  <a:srgbClr val="000000"/>
                </a:solidFill>
                <a:latin typeface="Arial" charset="0"/>
              </a:rPr>
              <a:t>There is no brochure or packet given, however the patient is given a more detailed description as to the steps 	that will be taken to heal the pressure ulcer and to prevent it from worsening. </a:t>
            </a:r>
          </a:p>
          <a:p>
            <a:pPr marL="95235" indent="-95235" defTabSz="190470" fontAlgn="base">
              <a:spcBef>
                <a:spcPct val="0"/>
              </a:spcBef>
              <a:spcAft>
                <a:spcPct val="0"/>
              </a:spcAft>
              <a:buFont typeface="Arial"/>
              <a:buChar char="•"/>
            </a:pPr>
            <a:r>
              <a:rPr lang="en-US" sz="583" dirty="0">
                <a:solidFill>
                  <a:srgbClr val="000000"/>
                </a:solidFill>
                <a:latin typeface="Arial" charset="0"/>
              </a:rPr>
              <a:t>What is the protocol of treating a patient with pressure ulcers?</a:t>
            </a:r>
          </a:p>
          <a:p>
            <a:pPr defTabSz="190470" fontAlgn="base">
              <a:spcBef>
                <a:spcPct val="0"/>
              </a:spcBef>
              <a:spcAft>
                <a:spcPct val="0"/>
              </a:spcAft>
            </a:pPr>
            <a:r>
              <a:rPr lang="en-US" sz="583" dirty="0">
                <a:solidFill>
                  <a:srgbClr val="000000"/>
                </a:solidFill>
                <a:latin typeface="Arial" charset="0"/>
              </a:rPr>
              <a:t>	</a:t>
            </a:r>
            <a:r>
              <a:rPr lang="en-US" sz="583" dirty="0">
                <a:solidFill>
                  <a:srgbClr val="FF0000"/>
                </a:solidFill>
                <a:latin typeface="Arial" charset="0"/>
              </a:rPr>
              <a:t>Physician: </a:t>
            </a:r>
            <a:r>
              <a:rPr lang="en-US" sz="583" dirty="0">
                <a:solidFill>
                  <a:srgbClr val="000000"/>
                </a:solidFill>
                <a:latin typeface="Arial" charset="0"/>
              </a:rPr>
              <a:t>Wound Care Team will visit daily. </a:t>
            </a:r>
          </a:p>
          <a:p>
            <a:pPr marL="95235" lvl="1" defTabSz="190470" fontAlgn="base">
              <a:spcBef>
                <a:spcPct val="0"/>
              </a:spcBef>
              <a:spcAft>
                <a:spcPct val="0"/>
              </a:spcAft>
            </a:pPr>
            <a:r>
              <a:rPr lang="en-US" sz="583" dirty="0">
                <a:solidFill>
                  <a:srgbClr val="FF0000"/>
                </a:solidFill>
                <a:latin typeface="Arial" charset="0"/>
              </a:rPr>
              <a:t>	Nurse: </a:t>
            </a:r>
            <a:r>
              <a:rPr lang="en-US" sz="583" dirty="0">
                <a:solidFill>
                  <a:srgbClr val="000000"/>
                </a:solidFill>
                <a:latin typeface="Arial" charset="0"/>
              </a:rPr>
              <a:t>Patient will continue to be turned frequently and the area of the ulcer will be elevated to prevent worsening. 	depending on the severity, different precautions will be taken. </a:t>
            </a:r>
            <a:r>
              <a:rPr lang="en-US" sz="583" dirty="0" err="1">
                <a:solidFill>
                  <a:srgbClr val="000000"/>
                </a:solidFill>
                <a:latin typeface="Arial" charset="0"/>
              </a:rPr>
              <a:t>Baza</a:t>
            </a:r>
            <a:r>
              <a:rPr lang="en-US" sz="583" dirty="0">
                <a:solidFill>
                  <a:srgbClr val="000000"/>
                </a:solidFill>
                <a:latin typeface="Arial" charset="0"/>
              </a:rPr>
              <a:t> crème is used for initial pressure ulcers, but if the 	pressure ulcer is sever and deep a </a:t>
            </a:r>
            <a:r>
              <a:rPr lang="en-US" sz="583" dirty="0" err="1">
                <a:solidFill>
                  <a:srgbClr val="000000"/>
                </a:solidFill>
                <a:latin typeface="Arial" charset="0"/>
              </a:rPr>
              <a:t>mepilex</a:t>
            </a:r>
            <a:r>
              <a:rPr lang="en-US" sz="583" dirty="0">
                <a:solidFill>
                  <a:srgbClr val="000000"/>
                </a:solidFill>
                <a:latin typeface="Arial" charset="0"/>
              </a:rPr>
              <a:t> border will be put on the patient.  </a:t>
            </a:r>
          </a:p>
          <a:p>
            <a:pPr marL="95235" indent="-95235" defTabSz="190470" fontAlgn="base">
              <a:spcBef>
                <a:spcPct val="0"/>
              </a:spcBef>
              <a:spcAft>
                <a:spcPct val="0"/>
              </a:spcAft>
              <a:buFont typeface="Arial"/>
              <a:buChar char="•"/>
            </a:pPr>
            <a:r>
              <a:rPr lang="en-US" sz="583" dirty="0">
                <a:solidFill>
                  <a:srgbClr val="000000"/>
                </a:solidFill>
                <a:latin typeface="Arial" charset="0"/>
              </a:rPr>
              <a:t>What cleansing and wrapping technique is used to treat the pressure ulcer? How often?</a:t>
            </a:r>
          </a:p>
          <a:p>
            <a:pPr marL="95235" lvl="1" defTabSz="190470" fontAlgn="base">
              <a:spcBef>
                <a:spcPct val="0"/>
              </a:spcBef>
              <a:spcAft>
                <a:spcPct val="0"/>
              </a:spcAft>
            </a:pPr>
            <a:r>
              <a:rPr lang="en-US" sz="583" dirty="0">
                <a:solidFill>
                  <a:srgbClr val="FF0000"/>
                </a:solidFill>
                <a:latin typeface="Arial" charset="0"/>
              </a:rPr>
              <a:t>	Physician: </a:t>
            </a:r>
            <a:r>
              <a:rPr lang="en-US" sz="583" dirty="0">
                <a:solidFill>
                  <a:srgbClr val="000000"/>
                </a:solidFill>
                <a:latin typeface="Arial" charset="0"/>
              </a:rPr>
              <a:t>N/A</a:t>
            </a:r>
            <a:endParaRPr lang="en-US" sz="583" dirty="0">
              <a:solidFill>
                <a:srgbClr val="FF0000"/>
              </a:solidFill>
              <a:latin typeface="Arial" charset="0"/>
            </a:endParaRPr>
          </a:p>
          <a:p>
            <a:pPr marL="95235" lvl="1" defTabSz="190470" fontAlgn="base">
              <a:spcBef>
                <a:spcPct val="0"/>
              </a:spcBef>
              <a:spcAft>
                <a:spcPct val="0"/>
              </a:spcAft>
            </a:pPr>
            <a:r>
              <a:rPr lang="en-US" sz="583" dirty="0">
                <a:solidFill>
                  <a:srgbClr val="FF0000"/>
                </a:solidFill>
                <a:latin typeface="Arial" charset="0"/>
              </a:rPr>
              <a:t>	Nurse: </a:t>
            </a:r>
            <a:r>
              <a:rPr lang="en-US" sz="583" dirty="0" err="1">
                <a:solidFill>
                  <a:srgbClr val="000000"/>
                </a:solidFill>
                <a:latin typeface="Arial" charset="0"/>
              </a:rPr>
              <a:t>Baza</a:t>
            </a:r>
            <a:r>
              <a:rPr lang="en-US" sz="583" dirty="0">
                <a:solidFill>
                  <a:srgbClr val="000000"/>
                </a:solidFill>
                <a:latin typeface="Arial" charset="0"/>
              </a:rPr>
              <a:t> crème and </a:t>
            </a:r>
            <a:r>
              <a:rPr lang="en-US" sz="583" dirty="0" err="1">
                <a:solidFill>
                  <a:srgbClr val="000000"/>
                </a:solidFill>
                <a:latin typeface="Arial" charset="0"/>
              </a:rPr>
              <a:t>mepilex</a:t>
            </a:r>
            <a:r>
              <a:rPr lang="en-US" sz="583" dirty="0">
                <a:solidFill>
                  <a:srgbClr val="000000"/>
                </a:solidFill>
                <a:latin typeface="Arial" charset="0"/>
              </a:rPr>
              <a:t> borders are used. </a:t>
            </a:r>
          </a:p>
          <a:p>
            <a:pPr defTabSz="190470" fontAlgn="base">
              <a:spcBef>
                <a:spcPct val="0"/>
              </a:spcBef>
              <a:spcAft>
                <a:spcPct val="0"/>
              </a:spcAft>
            </a:pPr>
            <a:endParaRPr lang="en-US" sz="625" dirty="0">
              <a:solidFill>
                <a:srgbClr val="000000"/>
              </a:solidFill>
              <a:latin typeface="Arial" charset="0"/>
            </a:endParaRPr>
          </a:p>
        </p:txBody>
      </p:sp>
      <p:sp>
        <p:nvSpPr>
          <p:cNvPr id="10" name="TextBox 9"/>
          <p:cNvSpPr txBox="1"/>
          <p:nvPr/>
        </p:nvSpPr>
        <p:spPr>
          <a:xfrm>
            <a:off x="8286750" y="1555750"/>
            <a:ext cx="2286000" cy="3052952"/>
          </a:xfrm>
          <a:prstGeom prst="rect">
            <a:avLst/>
          </a:prstGeom>
          <a:noFill/>
        </p:spPr>
        <p:txBody>
          <a:bodyPr wrap="square" rtlCol="0">
            <a:spAutoFit/>
          </a:bodyPr>
          <a:lstStyle/>
          <a:p>
            <a:pPr marL="95235" indent="-95235" defTabSz="190470" fontAlgn="base">
              <a:spcBef>
                <a:spcPct val="0"/>
              </a:spcBef>
              <a:spcAft>
                <a:spcPct val="0"/>
              </a:spcAft>
              <a:buFont typeface="Arial"/>
              <a:buChar char="•"/>
            </a:pPr>
            <a:r>
              <a:rPr lang="en-US" sz="708" dirty="0">
                <a:solidFill>
                  <a:srgbClr val="000000"/>
                </a:solidFill>
                <a:latin typeface="Arial" charset="0"/>
              </a:rPr>
              <a:t>The system is not consistent in all hospital settings. Not every hospital has the same prevention and treatment protocol for pressure ulcers.</a:t>
            </a:r>
          </a:p>
          <a:p>
            <a:pPr marL="95235" indent="-95235" defTabSz="190470" fontAlgn="base">
              <a:spcBef>
                <a:spcPct val="0"/>
              </a:spcBef>
              <a:spcAft>
                <a:spcPct val="0"/>
              </a:spcAft>
              <a:buFont typeface="Arial"/>
              <a:buChar char="•"/>
            </a:pPr>
            <a:endParaRPr lang="en-US" sz="708" dirty="0">
              <a:solidFill>
                <a:srgbClr val="000000"/>
              </a:solidFill>
              <a:latin typeface="Arial" charset="0"/>
            </a:endParaRPr>
          </a:p>
          <a:p>
            <a:pPr marL="95235" indent="-95235" defTabSz="190470" fontAlgn="base">
              <a:spcBef>
                <a:spcPct val="0"/>
              </a:spcBef>
              <a:spcAft>
                <a:spcPct val="0"/>
              </a:spcAft>
              <a:buFont typeface="Arial"/>
              <a:buChar char="•"/>
            </a:pPr>
            <a:r>
              <a:rPr lang="en-US" sz="708" dirty="0">
                <a:solidFill>
                  <a:srgbClr val="000000"/>
                </a:solidFill>
                <a:latin typeface="Arial" charset="0"/>
              </a:rPr>
              <a:t>Shortage of CNAs seems to be the root of the problem.</a:t>
            </a:r>
          </a:p>
          <a:p>
            <a:pPr marL="95235" indent="-95235" defTabSz="190470" fontAlgn="base">
              <a:spcBef>
                <a:spcPct val="0"/>
              </a:spcBef>
              <a:spcAft>
                <a:spcPct val="0"/>
              </a:spcAft>
              <a:buFont typeface="Arial"/>
              <a:buChar char="•"/>
            </a:pPr>
            <a:endParaRPr lang="en-US" sz="708" dirty="0">
              <a:solidFill>
                <a:srgbClr val="000000"/>
              </a:solidFill>
              <a:latin typeface="Arial" charset="0"/>
            </a:endParaRPr>
          </a:p>
          <a:p>
            <a:pPr marL="95235" indent="-95235" defTabSz="190470" fontAlgn="base">
              <a:spcBef>
                <a:spcPct val="0"/>
              </a:spcBef>
              <a:spcAft>
                <a:spcPct val="0"/>
              </a:spcAft>
              <a:buFont typeface="Arial"/>
              <a:buChar char="•"/>
            </a:pPr>
            <a:r>
              <a:rPr lang="en-US" sz="708" dirty="0">
                <a:solidFill>
                  <a:srgbClr val="000000"/>
                </a:solidFill>
                <a:latin typeface="Arial" charset="0"/>
              </a:rPr>
              <a:t>Physicians and nurses can only voice an opinion. The data now needs to be taken to administrators. </a:t>
            </a:r>
          </a:p>
          <a:p>
            <a:pPr defTabSz="190470" fontAlgn="base">
              <a:spcBef>
                <a:spcPct val="0"/>
              </a:spcBef>
              <a:spcAft>
                <a:spcPct val="0"/>
              </a:spcAft>
            </a:pPr>
            <a:endParaRPr lang="en-US" sz="708" dirty="0">
              <a:solidFill>
                <a:srgbClr val="000000"/>
              </a:solidFill>
              <a:latin typeface="Arial" charset="0"/>
            </a:endParaRPr>
          </a:p>
          <a:p>
            <a:pPr marL="95235" indent="-95235" defTabSz="190470" fontAlgn="base">
              <a:spcBef>
                <a:spcPct val="0"/>
              </a:spcBef>
              <a:spcAft>
                <a:spcPct val="0"/>
              </a:spcAft>
              <a:buFont typeface="Arial"/>
              <a:buChar char="•"/>
            </a:pPr>
            <a:r>
              <a:rPr lang="en-US" sz="708" dirty="0">
                <a:solidFill>
                  <a:srgbClr val="000000"/>
                </a:solidFill>
                <a:latin typeface="Arial" charset="0"/>
              </a:rPr>
              <a:t>With the aging population only increasing, pressure ulcers and lawsuits will increase unless proper measures are taken.</a:t>
            </a:r>
          </a:p>
          <a:p>
            <a:pPr defTabSz="190470" fontAlgn="base">
              <a:spcBef>
                <a:spcPct val="0"/>
              </a:spcBef>
              <a:spcAft>
                <a:spcPct val="0"/>
              </a:spcAft>
            </a:pPr>
            <a:endParaRPr lang="en-US" sz="708" dirty="0">
              <a:solidFill>
                <a:srgbClr val="000000"/>
              </a:solidFill>
              <a:latin typeface="Arial" charset="0"/>
            </a:endParaRPr>
          </a:p>
          <a:p>
            <a:pPr marL="95235" indent="-95235" defTabSz="190470" fontAlgn="base">
              <a:spcBef>
                <a:spcPct val="0"/>
              </a:spcBef>
              <a:spcAft>
                <a:spcPct val="0"/>
              </a:spcAft>
              <a:buFont typeface="Arial"/>
              <a:buChar char="•"/>
            </a:pPr>
            <a:r>
              <a:rPr lang="en-US" sz="708" dirty="0">
                <a:solidFill>
                  <a:srgbClr val="000000"/>
                </a:solidFill>
                <a:latin typeface="Arial" charset="0"/>
              </a:rPr>
              <a:t>Creating an intervention plan for hospitals nationwide to follow a set protocol for prevention and treatment of pressure ulcers. </a:t>
            </a:r>
          </a:p>
          <a:p>
            <a:pPr defTabSz="190470" fontAlgn="base">
              <a:spcBef>
                <a:spcPct val="0"/>
              </a:spcBef>
              <a:spcAft>
                <a:spcPct val="0"/>
              </a:spcAft>
            </a:pPr>
            <a:r>
              <a:rPr lang="en-US" sz="708" dirty="0">
                <a:solidFill>
                  <a:srgbClr val="000000"/>
                </a:solidFill>
                <a:latin typeface="Arial" charset="0"/>
              </a:rPr>
              <a:t>	- All starts with consistent patient 	movement and 	logging of movement. This will prevent future law suits.</a:t>
            </a:r>
          </a:p>
          <a:p>
            <a:pPr defTabSz="190470" fontAlgn="base">
              <a:spcBef>
                <a:spcPct val="0"/>
              </a:spcBef>
              <a:spcAft>
                <a:spcPct val="0"/>
              </a:spcAft>
            </a:pPr>
            <a:r>
              <a:rPr lang="en-US" sz="708" dirty="0">
                <a:solidFill>
                  <a:srgbClr val="000000"/>
                </a:solidFill>
                <a:latin typeface="Arial" charset="0"/>
              </a:rPr>
              <a:t>	- Creating more and/or annual continued 	education courses for nurses </a:t>
            </a:r>
            <a:r>
              <a:rPr lang="en-US" sz="708">
                <a:solidFill>
                  <a:srgbClr val="000000"/>
                </a:solidFill>
                <a:latin typeface="Arial" charset="0"/>
              </a:rPr>
              <a:t>and physicians to 	enforce </a:t>
            </a:r>
            <a:r>
              <a:rPr lang="en-US" sz="708" dirty="0">
                <a:solidFill>
                  <a:srgbClr val="000000"/>
                </a:solidFill>
                <a:latin typeface="Arial" charset="0"/>
              </a:rPr>
              <a:t>awareness </a:t>
            </a:r>
            <a:r>
              <a:rPr lang="en-US" sz="708">
                <a:solidFill>
                  <a:srgbClr val="000000"/>
                </a:solidFill>
                <a:latin typeface="Arial" charset="0"/>
              </a:rPr>
              <a:t>of pressure </a:t>
            </a:r>
            <a:r>
              <a:rPr lang="en-US" sz="708" dirty="0">
                <a:solidFill>
                  <a:srgbClr val="000000"/>
                </a:solidFill>
                <a:latin typeface="Arial" charset="0"/>
              </a:rPr>
              <a:t>ulcers.</a:t>
            </a:r>
          </a:p>
          <a:p>
            <a:pPr defTabSz="190470" fontAlgn="base">
              <a:spcBef>
                <a:spcPct val="0"/>
              </a:spcBef>
              <a:spcAft>
                <a:spcPct val="0"/>
              </a:spcAft>
            </a:pPr>
            <a:r>
              <a:rPr lang="en-US" sz="708" dirty="0">
                <a:solidFill>
                  <a:srgbClr val="000000"/>
                </a:solidFill>
                <a:latin typeface="Arial" charset="0"/>
              </a:rPr>
              <a:t>	- Receive treatment feedback from patients.</a:t>
            </a:r>
          </a:p>
          <a:p>
            <a:pPr marL="119043" indent="-119043" defTabSz="190470" fontAlgn="base">
              <a:spcBef>
                <a:spcPct val="0"/>
              </a:spcBef>
              <a:spcAft>
                <a:spcPct val="0"/>
              </a:spcAft>
              <a:buFont typeface="Arial"/>
              <a:buChar char="•"/>
            </a:pPr>
            <a:endParaRPr lang="en-US" sz="833" dirty="0">
              <a:solidFill>
                <a:srgbClr val="000000"/>
              </a:solidFill>
              <a:latin typeface="Arial" charset="0"/>
            </a:endParaRPr>
          </a:p>
        </p:txBody>
      </p:sp>
      <p:sp>
        <p:nvSpPr>
          <p:cNvPr id="22" name="Rectangle 9"/>
          <p:cNvSpPr>
            <a:spLocks noChangeArrowheads="1"/>
          </p:cNvSpPr>
          <p:nvPr/>
        </p:nvSpPr>
        <p:spPr bwMode="auto">
          <a:xfrm>
            <a:off x="8270875" y="4810125"/>
            <a:ext cx="2286000" cy="174625"/>
          </a:xfrm>
          <a:prstGeom prst="rect">
            <a:avLst/>
          </a:prstGeom>
          <a:solidFill>
            <a:schemeClr val="accent2"/>
          </a:solidFill>
          <a:ln w="9525">
            <a:noFill/>
            <a:miter lim="800000"/>
            <a:headEnd/>
            <a:tailEnd/>
          </a:ln>
        </p:spPr>
        <p:txBody>
          <a:bodyPr wrap="none" lIns="28575" tIns="14288" rIns="28575" bIns="14288" anchor="ctr"/>
          <a:lstStyle/>
          <a:p>
            <a:pPr algn="ctr" defTabSz="979794" fontAlgn="base">
              <a:spcBef>
                <a:spcPct val="0"/>
              </a:spcBef>
              <a:spcAft>
                <a:spcPct val="0"/>
              </a:spcAft>
            </a:pPr>
            <a:r>
              <a:rPr lang="en-US" sz="1187" dirty="0">
                <a:solidFill>
                  <a:srgbClr val="FFFFFF"/>
                </a:solidFill>
                <a:latin typeface="Arial" charset="0"/>
              </a:rPr>
              <a:t>References</a:t>
            </a:r>
          </a:p>
        </p:txBody>
      </p:sp>
      <p:sp>
        <p:nvSpPr>
          <p:cNvPr id="6" name="TextBox 5"/>
          <p:cNvSpPr txBox="1"/>
          <p:nvPr/>
        </p:nvSpPr>
        <p:spPr>
          <a:xfrm>
            <a:off x="8270875" y="5000625"/>
            <a:ext cx="2397125" cy="816442"/>
          </a:xfrm>
          <a:prstGeom prst="rect">
            <a:avLst/>
          </a:prstGeom>
          <a:noFill/>
        </p:spPr>
        <p:txBody>
          <a:bodyPr wrap="square" rtlCol="0">
            <a:spAutoFit/>
          </a:bodyPr>
          <a:lstStyle/>
          <a:p>
            <a:pPr defTabSz="190470" fontAlgn="base">
              <a:spcBef>
                <a:spcPct val="0"/>
              </a:spcBef>
              <a:spcAft>
                <a:spcPct val="0"/>
              </a:spcAft>
            </a:pPr>
            <a:r>
              <a:rPr lang="en-US" sz="583" dirty="0" err="1">
                <a:solidFill>
                  <a:srgbClr val="000000"/>
                </a:solidFill>
                <a:latin typeface="Arial" charset="0"/>
              </a:rPr>
              <a:t>Padula</a:t>
            </a:r>
            <a:r>
              <a:rPr lang="en-US" sz="583" dirty="0">
                <a:solidFill>
                  <a:srgbClr val="000000"/>
                </a:solidFill>
                <a:latin typeface="Arial" charset="0"/>
              </a:rPr>
              <a:t>, William. “Let’s Start at the Top: Getting Administrative Buy-	In.” </a:t>
            </a:r>
            <a:r>
              <a:rPr lang="en-US" sz="583" i="1" dirty="0">
                <a:solidFill>
                  <a:srgbClr val="000000"/>
                </a:solidFill>
                <a:latin typeface="Arial" charset="0"/>
              </a:rPr>
              <a:t>National Pressure Ulcer Advisory Panel, </a:t>
            </a:r>
            <a:r>
              <a:rPr lang="en-US" sz="583" dirty="0">
                <a:solidFill>
                  <a:srgbClr val="000000"/>
                </a:solidFill>
                <a:latin typeface="Arial" charset="0"/>
              </a:rPr>
              <a:t>3 Mar. 2017, 	</a:t>
            </a:r>
            <a:r>
              <a:rPr lang="en-US" sz="583" dirty="0">
                <a:solidFill>
                  <a:srgbClr val="000000"/>
                </a:solidFill>
                <a:latin typeface="Arial" charset="0"/>
                <a:hlinkClick r:id="rId6"/>
              </a:rPr>
              <a:t>www.npuap.org/</a:t>
            </a:r>
            <a:r>
              <a:rPr lang="en-US" sz="583" dirty="0">
                <a:solidFill>
                  <a:srgbClr val="000000"/>
                </a:solidFill>
                <a:latin typeface="Arial" charset="0"/>
              </a:rPr>
              <a:t> </a:t>
            </a:r>
            <a:r>
              <a:rPr lang="en-US" sz="583" dirty="0" err="1">
                <a:solidFill>
                  <a:srgbClr val="000000"/>
                </a:solidFill>
                <a:latin typeface="Arial" charset="0"/>
              </a:rPr>
              <a:t>wp</a:t>
            </a:r>
            <a:r>
              <a:rPr lang="en-US" sz="583" dirty="0">
                <a:solidFill>
                  <a:srgbClr val="000000"/>
                </a:solidFill>
                <a:latin typeface="Arial" charset="0"/>
              </a:rPr>
              <a:t>-content/uploads/2017/03/Padula-William-	NPUAP-13FEB17.pdf.</a:t>
            </a:r>
          </a:p>
          <a:p>
            <a:pPr defTabSz="190470" fontAlgn="base">
              <a:spcBef>
                <a:spcPct val="0"/>
              </a:spcBef>
              <a:spcAft>
                <a:spcPct val="0"/>
              </a:spcAft>
            </a:pPr>
            <a:r>
              <a:rPr lang="en-US" sz="583" dirty="0" err="1">
                <a:solidFill>
                  <a:srgbClr val="000000"/>
                </a:solidFill>
                <a:latin typeface="Arial" charset="0"/>
              </a:rPr>
              <a:t>Padula</a:t>
            </a:r>
            <a:r>
              <a:rPr lang="en-US" sz="583" dirty="0">
                <a:solidFill>
                  <a:srgbClr val="000000"/>
                </a:solidFill>
                <a:latin typeface="Arial" charset="0"/>
              </a:rPr>
              <a:t> WV, Mishra MK, </a:t>
            </a:r>
            <a:r>
              <a:rPr lang="en-US" sz="583" dirty="0" err="1">
                <a:solidFill>
                  <a:srgbClr val="000000"/>
                </a:solidFill>
                <a:latin typeface="Arial" charset="0"/>
              </a:rPr>
              <a:t>Makic</a:t>
            </a:r>
            <a:r>
              <a:rPr lang="en-US" sz="583" dirty="0">
                <a:solidFill>
                  <a:srgbClr val="000000"/>
                </a:solidFill>
                <a:latin typeface="Arial" charset="0"/>
              </a:rPr>
              <a:t> MB, Sullivan PW (2011). Improving the 	Quality of Pressure Ulcer Care with Prevention: a cost-	effectiveness analysis. Med Care 49(4): 385-392. </a:t>
            </a:r>
          </a:p>
          <a:p>
            <a:pPr defTabSz="190470" fontAlgn="base">
              <a:spcBef>
                <a:spcPct val="0"/>
              </a:spcBef>
              <a:spcAft>
                <a:spcPct val="0"/>
              </a:spcAft>
            </a:pPr>
            <a:endParaRPr lang="en-US" sz="625" dirty="0">
              <a:solidFill>
                <a:srgbClr val="000000"/>
              </a:solidFill>
              <a:latin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DB329-6FF1-46C8-820B-5C12436E7037}"/>
              </a:ext>
            </a:extLst>
          </p:cNvPr>
          <p:cNvSpPr>
            <a:spLocks noGrp="1"/>
          </p:cNvSpPr>
          <p:nvPr>
            <p:ph type="title"/>
          </p:nvPr>
        </p:nvSpPr>
        <p:spPr/>
        <p:txBody>
          <a:bodyPr/>
          <a:lstStyle/>
          <a:p>
            <a:r>
              <a:rPr lang="en-US" dirty="0"/>
              <a:t>Other items to consider</a:t>
            </a:r>
          </a:p>
        </p:txBody>
      </p:sp>
      <p:sp>
        <p:nvSpPr>
          <p:cNvPr id="3" name="Content Placeholder 2">
            <a:extLst>
              <a:ext uri="{FF2B5EF4-FFF2-40B4-BE49-F238E27FC236}">
                <a16:creationId xmlns:a16="http://schemas.microsoft.com/office/drawing/2014/main" id="{D8A1463D-167B-4AE5-A38F-A82ED77F8933}"/>
              </a:ext>
            </a:extLst>
          </p:cNvPr>
          <p:cNvSpPr>
            <a:spLocks noGrp="1"/>
          </p:cNvSpPr>
          <p:nvPr>
            <p:ph idx="1"/>
          </p:nvPr>
        </p:nvSpPr>
        <p:spPr>
          <a:xfrm>
            <a:off x="3522689" y="0"/>
            <a:ext cx="8184629" cy="6858000"/>
          </a:xfrm>
        </p:spPr>
        <p:txBody>
          <a:bodyPr>
            <a:normAutofit lnSpcReduction="10000"/>
          </a:bodyPr>
          <a:lstStyle/>
          <a:p>
            <a:r>
              <a:rPr lang="en-US" sz="2400" dirty="0"/>
              <a:t>Poster printing options: </a:t>
            </a:r>
          </a:p>
          <a:p>
            <a:pPr lvl="1"/>
            <a:r>
              <a:rPr lang="en-US" sz="2000" dirty="0"/>
              <a:t>Check with your university about inexpensive student options.</a:t>
            </a:r>
          </a:p>
          <a:p>
            <a:pPr lvl="1"/>
            <a:r>
              <a:rPr lang="en-US" sz="2000" dirty="0"/>
              <a:t>Check with your Sigma Phi Omega chapter to determine if there are student discounts</a:t>
            </a:r>
          </a:p>
          <a:p>
            <a:pPr lvl="1"/>
            <a:r>
              <a:rPr lang="en-US" sz="2000" dirty="0"/>
              <a:t>There are online printers (postersmith.com, spoonflower.com, etc.). </a:t>
            </a:r>
          </a:p>
          <a:p>
            <a:pPr lvl="1"/>
            <a:r>
              <a:rPr lang="en-US" sz="2000" dirty="0"/>
              <a:t>Fabric posters are more expensive but they travel easily, and can be folded without damaging the posters.</a:t>
            </a:r>
          </a:p>
          <a:p>
            <a:r>
              <a:rPr lang="en-US" sz="2400" dirty="0"/>
              <a:t>Traveling with your poster</a:t>
            </a:r>
          </a:p>
          <a:p>
            <a:pPr lvl="1"/>
            <a:r>
              <a:rPr lang="en-US" sz="2000" dirty="0"/>
              <a:t>Shoulder strap poster tube (available on Amazon, $14-$25 in price range)</a:t>
            </a:r>
          </a:p>
          <a:p>
            <a:pPr lvl="1"/>
            <a:r>
              <a:rPr lang="en-US" sz="2000" dirty="0"/>
              <a:t>Cardboard tubes are sometimes available through printer</a:t>
            </a:r>
          </a:p>
          <a:p>
            <a:r>
              <a:rPr lang="en-US" sz="2400" dirty="0"/>
              <a:t>Shipping options</a:t>
            </a:r>
          </a:p>
          <a:p>
            <a:pPr lvl="1"/>
            <a:r>
              <a:rPr lang="en-US" sz="2000" dirty="0"/>
              <a:t>You may choose to ship your poster directly to the conference venue but you do so at a risk. Shipping loss and misplacement by conference venue does happen.</a:t>
            </a:r>
          </a:p>
          <a:p>
            <a:r>
              <a:rPr lang="en-US" sz="2200" dirty="0"/>
              <a:t>Supporting Materials:</a:t>
            </a:r>
          </a:p>
          <a:p>
            <a:pPr lvl="1"/>
            <a:r>
              <a:rPr lang="en-US" sz="2000" dirty="0"/>
              <a:t>Have handouts of your information available</a:t>
            </a:r>
          </a:p>
          <a:p>
            <a:pPr lvl="1"/>
            <a:r>
              <a:rPr lang="en-US" sz="2000" dirty="0"/>
              <a:t>Have business cards available (place on your poster board).</a:t>
            </a:r>
          </a:p>
          <a:p>
            <a:pPr lvl="1"/>
            <a:r>
              <a:rPr lang="en-US" sz="2000" dirty="0"/>
              <a:t>While SGS provides tacks to post your board up, always bring extra tacks, binders clips, and/or tape to secure materials (like handouts and business cards) to the board.</a:t>
            </a:r>
          </a:p>
        </p:txBody>
      </p:sp>
    </p:spTree>
    <p:extLst>
      <p:ext uri="{BB962C8B-B14F-4D97-AF65-F5344CB8AC3E}">
        <p14:creationId xmlns:p14="http://schemas.microsoft.com/office/powerpoint/2010/main" val="3025324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16E77F-0DE9-4037-928F-C3D0D4F2FAE6}"/>
              </a:ext>
            </a:extLst>
          </p:cNvPr>
          <p:cNvSpPr>
            <a:spLocks noGrp="1"/>
          </p:cNvSpPr>
          <p:nvPr>
            <p:ph type="ctrTitle"/>
          </p:nvPr>
        </p:nvSpPr>
        <p:spPr>
          <a:xfrm>
            <a:off x="1069848" y="1298448"/>
            <a:ext cx="7315200" cy="1789526"/>
          </a:xfrm>
        </p:spPr>
        <p:txBody>
          <a:bodyPr/>
          <a:lstStyle/>
          <a:p>
            <a:r>
              <a:rPr lang="en-US" dirty="0"/>
              <a:t>Questions &amp; Answers: The floor is now open</a:t>
            </a:r>
          </a:p>
        </p:txBody>
      </p:sp>
      <p:sp>
        <p:nvSpPr>
          <p:cNvPr id="5" name="Subtitle 4">
            <a:extLst>
              <a:ext uri="{FF2B5EF4-FFF2-40B4-BE49-F238E27FC236}">
                <a16:creationId xmlns:a16="http://schemas.microsoft.com/office/drawing/2014/main" id="{D665D3D4-6AAF-403C-BFD4-7237225AD1FD}"/>
              </a:ext>
            </a:extLst>
          </p:cNvPr>
          <p:cNvSpPr>
            <a:spLocks noGrp="1"/>
          </p:cNvSpPr>
          <p:nvPr>
            <p:ph type="subTitle" idx="1"/>
          </p:nvPr>
        </p:nvSpPr>
        <p:spPr>
          <a:xfrm>
            <a:off x="1100015" y="3795120"/>
            <a:ext cx="7315200" cy="2234619"/>
          </a:xfrm>
        </p:spPr>
        <p:txBody>
          <a:bodyPr>
            <a:normAutofit/>
          </a:bodyPr>
          <a:lstStyle/>
          <a:p>
            <a:pPr algn="ctr"/>
            <a:r>
              <a:rPr lang="en-US" sz="2400" b="1" u="sng" dirty="0"/>
              <a:t>2019 Conference Deadlines:</a:t>
            </a:r>
          </a:p>
          <a:p>
            <a:pPr algn="ctr"/>
            <a:r>
              <a:rPr lang="en-US" sz="2400" b="1" dirty="0"/>
              <a:t>Call for Presentations Deadline:  November 12, 2018 </a:t>
            </a:r>
          </a:p>
          <a:p>
            <a:pPr algn="ctr"/>
            <a:r>
              <a:rPr lang="en-US" sz="2400" b="1" dirty="0"/>
              <a:t>Late Breaker Poster Session Submission Period: </a:t>
            </a:r>
          </a:p>
          <a:p>
            <a:pPr algn="ctr"/>
            <a:r>
              <a:rPr lang="en-US" sz="2400" b="1" dirty="0"/>
              <a:t>January 7 – February 22, 2019 </a:t>
            </a:r>
          </a:p>
          <a:p>
            <a:pPr algn="ctr"/>
            <a:endParaRPr lang="en-US" sz="2400" b="1" dirty="0"/>
          </a:p>
        </p:txBody>
      </p:sp>
      <p:sp>
        <p:nvSpPr>
          <p:cNvPr id="2" name="TextBox 1">
            <a:extLst>
              <a:ext uri="{FF2B5EF4-FFF2-40B4-BE49-F238E27FC236}">
                <a16:creationId xmlns:a16="http://schemas.microsoft.com/office/drawing/2014/main" id="{0281B14E-CD27-4F1E-BD55-CFDDBAA9A25F}"/>
              </a:ext>
            </a:extLst>
          </p:cNvPr>
          <p:cNvSpPr txBox="1"/>
          <p:nvPr/>
        </p:nvSpPr>
        <p:spPr>
          <a:xfrm>
            <a:off x="9382539" y="808383"/>
            <a:ext cx="2570922" cy="4616648"/>
          </a:xfrm>
          <a:prstGeom prst="rect">
            <a:avLst/>
          </a:prstGeom>
          <a:noFill/>
        </p:spPr>
        <p:txBody>
          <a:bodyPr wrap="square" rtlCol="0">
            <a:spAutoFit/>
          </a:bodyPr>
          <a:lstStyle/>
          <a:p>
            <a:pPr algn="ctr"/>
            <a:r>
              <a:rPr lang="en-US" b="1" dirty="0"/>
              <a:t>Award Application Deadlines:</a:t>
            </a:r>
          </a:p>
          <a:p>
            <a:endParaRPr lang="en-US" dirty="0"/>
          </a:p>
          <a:p>
            <a:pPr algn="ctr"/>
            <a:r>
              <a:rPr lang="en-US" sz="1600" dirty="0"/>
              <a:t>Student Travel Scholarship: February 15, 2019</a:t>
            </a:r>
          </a:p>
          <a:p>
            <a:pPr algn="ctr"/>
            <a:endParaRPr lang="en-US" sz="1600" dirty="0"/>
          </a:p>
          <a:p>
            <a:pPr algn="ctr"/>
            <a:r>
              <a:rPr lang="en-US" sz="1600" dirty="0"/>
              <a:t>Student Paper Award: February 15, 2019</a:t>
            </a:r>
          </a:p>
          <a:p>
            <a:pPr algn="ctr"/>
            <a:endParaRPr lang="en-US" sz="1600" dirty="0"/>
          </a:p>
          <a:p>
            <a:pPr algn="ctr"/>
            <a:r>
              <a:rPr lang="en-US" sz="1600" dirty="0"/>
              <a:t>Student Poster Award: </a:t>
            </a:r>
          </a:p>
          <a:p>
            <a:pPr algn="ctr"/>
            <a:r>
              <a:rPr lang="en-US" sz="1600" dirty="0"/>
              <a:t>Be sure to indicate on your abstract submission that you would like to be considered for judging.</a:t>
            </a:r>
          </a:p>
          <a:p>
            <a:pPr algn="ctr"/>
            <a:endParaRPr lang="en-US" sz="1600" dirty="0"/>
          </a:p>
          <a:p>
            <a:pPr algn="ctr"/>
            <a:r>
              <a:rPr lang="en-US" sz="1600" dirty="0"/>
              <a:t>SGS membership is required to participate in awards and scholarships.</a:t>
            </a:r>
          </a:p>
        </p:txBody>
      </p:sp>
      <p:sp>
        <p:nvSpPr>
          <p:cNvPr id="3" name="TextBox 2">
            <a:extLst>
              <a:ext uri="{FF2B5EF4-FFF2-40B4-BE49-F238E27FC236}">
                <a16:creationId xmlns:a16="http://schemas.microsoft.com/office/drawing/2014/main" id="{8881D157-3448-4C6F-89F9-732F95C7EA5C}"/>
              </a:ext>
            </a:extLst>
          </p:cNvPr>
          <p:cNvSpPr txBox="1"/>
          <p:nvPr/>
        </p:nvSpPr>
        <p:spPr>
          <a:xfrm>
            <a:off x="0" y="6140758"/>
            <a:ext cx="12192000" cy="892552"/>
          </a:xfrm>
          <a:prstGeom prst="rect">
            <a:avLst/>
          </a:prstGeom>
          <a:noFill/>
        </p:spPr>
        <p:txBody>
          <a:bodyPr wrap="square" rtlCol="0">
            <a:spAutoFit/>
          </a:bodyPr>
          <a:lstStyle/>
          <a:p>
            <a:pPr algn="ctr"/>
            <a:r>
              <a:rPr lang="en-US" sz="1700" b="1" dirty="0"/>
              <a:t>Recognize your mentors, best practices, excellent media, and older adult advocates! Submit an award nomination today at:</a:t>
            </a:r>
          </a:p>
          <a:p>
            <a:pPr algn="ctr"/>
            <a:r>
              <a:rPr lang="en-US" sz="1700" b="1" dirty="0">
                <a:solidFill>
                  <a:srgbClr val="0070C0"/>
                </a:solidFill>
                <a:hlinkClick r:id="rId2">
                  <a:extLst>
                    <a:ext uri="{A12FA001-AC4F-418D-AE19-62706E023703}">
                      <ahyp:hlinkClr xmlns:ahyp="http://schemas.microsoft.com/office/drawing/2018/hyperlinkcolor" val="tx"/>
                    </a:ext>
                  </a:extLst>
                </a:hlinkClick>
              </a:rPr>
              <a:t>https://southerngerontologicalsociety.org/awards.html</a:t>
            </a:r>
            <a:endParaRPr lang="en-US" sz="1700" b="1" dirty="0">
              <a:solidFill>
                <a:srgbClr val="0070C0"/>
              </a:solidFill>
            </a:endParaRPr>
          </a:p>
          <a:p>
            <a:endParaRPr lang="en-US" dirty="0"/>
          </a:p>
        </p:txBody>
      </p:sp>
    </p:spTree>
    <p:extLst>
      <p:ext uri="{BB962C8B-B14F-4D97-AF65-F5344CB8AC3E}">
        <p14:creationId xmlns:p14="http://schemas.microsoft.com/office/powerpoint/2010/main" val="1539279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BDA73E-7BC1-4071-A739-893704530742}"/>
              </a:ext>
            </a:extLst>
          </p:cNvPr>
          <p:cNvSpPr>
            <a:spLocks noGrp="1"/>
          </p:cNvSpPr>
          <p:nvPr>
            <p:ph type="ctrTitle"/>
          </p:nvPr>
        </p:nvSpPr>
        <p:spPr>
          <a:xfrm>
            <a:off x="566266" y="940639"/>
            <a:ext cx="7315200" cy="1069998"/>
          </a:xfrm>
        </p:spPr>
        <p:txBody>
          <a:bodyPr/>
          <a:lstStyle/>
          <a:p>
            <a:r>
              <a:rPr lang="en-US" u="sng" dirty="0"/>
              <a:t>Webinar Etiquette:</a:t>
            </a:r>
          </a:p>
        </p:txBody>
      </p:sp>
      <p:sp>
        <p:nvSpPr>
          <p:cNvPr id="5" name="Subtitle 4">
            <a:extLst>
              <a:ext uri="{FF2B5EF4-FFF2-40B4-BE49-F238E27FC236}">
                <a16:creationId xmlns:a16="http://schemas.microsoft.com/office/drawing/2014/main" id="{3A37931C-90FE-48A9-89EB-7A5A2F61ED83}"/>
              </a:ext>
            </a:extLst>
          </p:cNvPr>
          <p:cNvSpPr>
            <a:spLocks noGrp="1"/>
          </p:cNvSpPr>
          <p:nvPr>
            <p:ph type="subTitle" idx="1"/>
          </p:nvPr>
        </p:nvSpPr>
        <p:spPr>
          <a:xfrm>
            <a:off x="278296" y="2160105"/>
            <a:ext cx="8746434" cy="3856382"/>
          </a:xfrm>
        </p:spPr>
        <p:txBody>
          <a:bodyPr>
            <a:normAutofit/>
          </a:bodyPr>
          <a:lstStyle/>
          <a:p>
            <a:pPr marL="342900" indent="-342900">
              <a:buClrTx/>
              <a:buFont typeface="Arial" panose="020B0604020202020204" pitchFamily="34" charset="0"/>
              <a:buChar char="•"/>
            </a:pPr>
            <a:r>
              <a:rPr lang="en-US" dirty="0">
                <a:solidFill>
                  <a:schemeClr val="tx1"/>
                </a:solidFill>
              </a:rPr>
              <a:t>Please mute your audio during the presentation to diminish background noise or potential disruptions.</a:t>
            </a:r>
          </a:p>
          <a:p>
            <a:pPr marL="342900" indent="-342900">
              <a:buClrTx/>
              <a:buFont typeface="Arial" panose="020B0604020202020204" pitchFamily="34" charset="0"/>
              <a:buChar char="•"/>
            </a:pPr>
            <a:r>
              <a:rPr lang="en-US" dirty="0">
                <a:solidFill>
                  <a:schemeClr val="tx1"/>
                </a:solidFill>
              </a:rPr>
              <a:t>On your Ring Central panel there is a chat feature. If you have a question, please type it into the chat box to the host and we will address it as time permits. </a:t>
            </a:r>
          </a:p>
          <a:p>
            <a:pPr marL="342900" indent="-342900">
              <a:buClrTx/>
              <a:buFont typeface="Arial" panose="020B0604020202020204" pitchFamily="34" charset="0"/>
              <a:buChar char="•"/>
            </a:pPr>
            <a:r>
              <a:rPr lang="en-US" dirty="0">
                <a:solidFill>
                  <a:schemeClr val="tx1"/>
                </a:solidFill>
              </a:rPr>
              <a:t>There will be a Q&amp;A session at the end of the presentation.</a:t>
            </a:r>
          </a:p>
          <a:p>
            <a:pPr marL="342900" indent="-342900">
              <a:buClrTx/>
              <a:buFont typeface="Arial" panose="020B0604020202020204" pitchFamily="34" charset="0"/>
              <a:buChar char="•"/>
            </a:pPr>
            <a:r>
              <a:rPr lang="en-US" dirty="0">
                <a:solidFill>
                  <a:schemeClr val="tx1"/>
                </a:solidFill>
              </a:rPr>
              <a:t>This webinar is being recorded and will be published on the SGS resource website. Participation in this webinar acts as consent to be published in this webinar video.</a:t>
            </a:r>
          </a:p>
        </p:txBody>
      </p:sp>
    </p:spTree>
    <p:extLst>
      <p:ext uri="{BB962C8B-B14F-4D97-AF65-F5344CB8AC3E}">
        <p14:creationId xmlns:p14="http://schemas.microsoft.com/office/powerpoint/2010/main" val="1138710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Title 3">
            <a:extLst>
              <a:ext uri="{FF2B5EF4-FFF2-40B4-BE49-F238E27FC236}">
                <a16:creationId xmlns:a16="http://schemas.microsoft.com/office/drawing/2014/main" id="{D342F1A2-B652-48FA-9283-B72A9370F81A}"/>
              </a:ext>
            </a:extLst>
          </p:cNvPr>
          <p:cNvSpPr>
            <a:spLocks noGrp="1"/>
          </p:cNvSpPr>
          <p:nvPr>
            <p:ph type="title"/>
          </p:nvPr>
        </p:nvSpPr>
        <p:spPr>
          <a:xfrm>
            <a:off x="1600754" y="1087374"/>
            <a:ext cx="8983489" cy="1000978"/>
          </a:xfrm>
        </p:spPr>
        <p:txBody>
          <a:bodyPr vert="horz" lIns="91440" tIns="45720" rIns="91440" bIns="45720" rtlCol="0" anchor="ctr">
            <a:normAutofit/>
          </a:bodyPr>
          <a:lstStyle/>
          <a:p>
            <a:r>
              <a:rPr lang="en-US" sz="3600" dirty="0"/>
              <a:t>Future Webinars Upcoming Include: </a:t>
            </a:r>
          </a:p>
        </p:txBody>
      </p:sp>
      <p:sp>
        <p:nvSpPr>
          <p:cNvPr id="19" name="Rectangle 18">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Text Placeholder 5">
            <a:extLst>
              <a:ext uri="{FF2B5EF4-FFF2-40B4-BE49-F238E27FC236}">
                <a16:creationId xmlns:a16="http://schemas.microsoft.com/office/drawing/2014/main" id="{C79FEFFC-58CD-4B64-9B33-AAEFCB99E713}"/>
              </a:ext>
            </a:extLst>
          </p:cNvPr>
          <p:cNvSpPr>
            <a:spLocks noGrp="1"/>
          </p:cNvSpPr>
          <p:nvPr>
            <p:ph type="body" sz="half" idx="2"/>
          </p:nvPr>
        </p:nvSpPr>
        <p:spPr>
          <a:xfrm>
            <a:off x="1600753" y="2535446"/>
            <a:ext cx="8983489" cy="3554457"/>
          </a:xfrm>
        </p:spPr>
        <p:txBody>
          <a:bodyPr vert="horz" lIns="91440" tIns="45720" rIns="91440" bIns="45720" rtlCol="0" anchor="ctr">
            <a:normAutofit fontScale="55000" lnSpcReduction="20000"/>
          </a:bodyPr>
          <a:lstStyle/>
          <a:p>
            <a:pPr>
              <a:lnSpc>
                <a:spcPct val="90000"/>
              </a:lnSpc>
            </a:pPr>
            <a:endParaRPr lang="en-US" dirty="0">
              <a:solidFill>
                <a:srgbClr val="000000"/>
              </a:solidFill>
            </a:endParaRPr>
          </a:p>
          <a:p>
            <a:pPr>
              <a:lnSpc>
                <a:spcPct val="90000"/>
              </a:lnSpc>
            </a:pPr>
            <a:r>
              <a:rPr lang="en-US" sz="4200" dirty="0" err="1">
                <a:solidFill>
                  <a:srgbClr val="000000"/>
                </a:solidFill>
              </a:rPr>
              <a:t>ATLAS.ti</a:t>
            </a:r>
            <a:r>
              <a:rPr lang="en-US" sz="4200" dirty="0">
                <a:solidFill>
                  <a:srgbClr val="000000"/>
                </a:solidFill>
              </a:rPr>
              <a:t> for Everyday with Dr. Kyle Bower</a:t>
            </a:r>
          </a:p>
          <a:p>
            <a:pPr>
              <a:lnSpc>
                <a:spcPct val="90000"/>
              </a:lnSpc>
            </a:pPr>
            <a:r>
              <a:rPr lang="en-US" sz="4200" dirty="0">
                <a:solidFill>
                  <a:srgbClr val="000000"/>
                </a:solidFill>
              </a:rPr>
              <a:t>Awards for Students and Mentors- How to Apply and Why it’s Important</a:t>
            </a:r>
          </a:p>
          <a:p>
            <a:pPr>
              <a:lnSpc>
                <a:spcPct val="90000"/>
              </a:lnSpc>
            </a:pPr>
            <a:r>
              <a:rPr lang="en-US" sz="4200" dirty="0">
                <a:solidFill>
                  <a:srgbClr val="000000"/>
                </a:solidFill>
              </a:rPr>
              <a:t>Technology Help for Older Adults</a:t>
            </a:r>
          </a:p>
          <a:p>
            <a:pPr>
              <a:lnSpc>
                <a:spcPct val="90000"/>
              </a:lnSpc>
            </a:pPr>
            <a:r>
              <a:rPr lang="en-US" sz="4200" dirty="0">
                <a:solidFill>
                  <a:srgbClr val="000000"/>
                </a:solidFill>
              </a:rPr>
              <a:t>How Can a Professional Organization Impact My Career?</a:t>
            </a:r>
          </a:p>
          <a:p>
            <a:pPr>
              <a:lnSpc>
                <a:spcPct val="90000"/>
              </a:lnSpc>
            </a:pPr>
            <a:endParaRPr lang="en-US" sz="4200" dirty="0">
              <a:solidFill>
                <a:srgbClr val="000000"/>
              </a:solidFill>
            </a:endParaRPr>
          </a:p>
          <a:p>
            <a:pPr>
              <a:lnSpc>
                <a:spcPct val="90000"/>
              </a:lnSpc>
            </a:pPr>
            <a:endParaRPr lang="en-US" sz="4200" dirty="0">
              <a:solidFill>
                <a:srgbClr val="000000"/>
              </a:solidFill>
            </a:endParaRPr>
          </a:p>
          <a:p>
            <a:pPr>
              <a:lnSpc>
                <a:spcPct val="90000"/>
              </a:lnSpc>
            </a:pPr>
            <a:r>
              <a:rPr lang="en-US" sz="4200" dirty="0">
                <a:solidFill>
                  <a:srgbClr val="000000"/>
                </a:solidFill>
              </a:rPr>
              <a:t>Become a member of SGS and never miss any news about what's going on next! Membership has many benefits. For more details, visit: </a:t>
            </a:r>
            <a:r>
              <a:rPr lang="en-US" sz="4200" dirty="0">
                <a:solidFill>
                  <a:srgbClr val="000000"/>
                </a:solidFill>
                <a:hlinkClick r:id="rId2"/>
              </a:rPr>
              <a:t>https://southerngerontologicalsociety.org/membership.html</a:t>
            </a:r>
            <a:endParaRPr lang="en-US" sz="4200" dirty="0">
              <a:solidFill>
                <a:srgbClr val="000000"/>
              </a:solidFill>
            </a:endParaRPr>
          </a:p>
          <a:p>
            <a:pPr indent="-182880">
              <a:lnSpc>
                <a:spcPct val="90000"/>
              </a:lnSpc>
              <a:buFont typeface="Wingdings 2" pitchFamily="18" charset="2"/>
              <a:buChar char=""/>
            </a:pPr>
            <a:endParaRPr lang="en-US" sz="2600" dirty="0">
              <a:solidFill>
                <a:srgbClr val="000000"/>
              </a:solidFill>
            </a:endParaRPr>
          </a:p>
        </p:txBody>
      </p:sp>
    </p:spTree>
    <p:extLst>
      <p:ext uri="{BB962C8B-B14F-4D97-AF65-F5344CB8AC3E}">
        <p14:creationId xmlns:p14="http://schemas.microsoft.com/office/powerpoint/2010/main" val="804950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0D0F7-8937-4BEC-BBFD-101368B6E2B2}"/>
              </a:ext>
            </a:extLst>
          </p:cNvPr>
          <p:cNvSpPr>
            <a:spLocks noGrp="1"/>
          </p:cNvSpPr>
          <p:nvPr>
            <p:ph type="title"/>
          </p:nvPr>
        </p:nvSpPr>
        <p:spPr/>
        <p:txBody>
          <a:bodyPr/>
          <a:lstStyle/>
          <a:p>
            <a:r>
              <a:rPr lang="en-US" dirty="0"/>
              <a:t>Why present a poster?</a:t>
            </a:r>
          </a:p>
        </p:txBody>
      </p:sp>
      <p:sp>
        <p:nvSpPr>
          <p:cNvPr id="5" name="Content Placeholder 4">
            <a:extLst>
              <a:ext uri="{FF2B5EF4-FFF2-40B4-BE49-F238E27FC236}">
                <a16:creationId xmlns:a16="http://schemas.microsoft.com/office/drawing/2014/main" id="{94224833-BA5E-4751-80C8-7EE22F7433CD}"/>
              </a:ext>
            </a:extLst>
          </p:cNvPr>
          <p:cNvSpPr>
            <a:spLocks noGrp="1"/>
          </p:cNvSpPr>
          <p:nvPr>
            <p:ph idx="1"/>
          </p:nvPr>
        </p:nvSpPr>
        <p:spPr>
          <a:xfrm>
            <a:off x="3477717" y="104931"/>
            <a:ext cx="8184631" cy="6753069"/>
          </a:xfrm>
        </p:spPr>
        <p:txBody>
          <a:bodyPr>
            <a:normAutofit/>
          </a:bodyPr>
          <a:lstStyle/>
          <a:p>
            <a:r>
              <a:rPr lang="en-US" sz="2400" dirty="0"/>
              <a:t>For many disciplines, posters are the “go to” way to share your research findings.</a:t>
            </a:r>
          </a:p>
          <a:p>
            <a:r>
              <a:rPr lang="en-US" sz="2400" dirty="0"/>
              <a:t>Posters are great for in progress work or succinctly presenting finished work to different audiences.</a:t>
            </a:r>
          </a:p>
          <a:p>
            <a:r>
              <a:rPr lang="en-US" sz="2400" dirty="0"/>
              <a:t>Posters allow you to have a conversation with the audience and tailor your message to the intersection of interests. It’s a great way to get feedback from a stakeholder group or from colleagues on different approaches to your findings. </a:t>
            </a:r>
          </a:p>
          <a:p>
            <a:r>
              <a:rPr lang="en-US" sz="2400" dirty="0"/>
              <a:t>Posters also allow similarly interested conference attendees to find you on the program and reach out to you for potential collaboration or consultation.</a:t>
            </a:r>
          </a:p>
          <a:p>
            <a:r>
              <a:rPr lang="en-US" sz="2400" dirty="0"/>
              <a:t>It’s a great first presentation type for students as it is low key and flexible to multiple types of information or studies.</a:t>
            </a:r>
          </a:p>
        </p:txBody>
      </p:sp>
    </p:spTree>
    <p:extLst>
      <p:ext uri="{BB962C8B-B14F-4D97-AF65-F5344CB8AC3E}">
        <p14:creationId xmlns:p14="http://schemas.microsoft.com/office/powerpoint/2010/main" val="2609572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7FF4-CA37-41B1-A9DF-CC59678C73EE}"/>
              </a:ext>
            </a:extLst>
          </p:cNvPr>
          <p:cNvSpPr>
            <a:spLocks noGrp="1"/>
          </p:cNvSpPr>
          <p:nvPr>
            <p:ph type="title"/>
          </p:nvPr>
        </p:nvSpPr>
        <p:spPr/>
        <p:txBody>
          <a:bodyPr/>
          <a:lstStyle/>
          <a:p>
            <a:r>
              <a:rPr lang="en-US" dirty="0"/>
              <a:t>What to expect during your poster session.</a:t>
            </a:r>
          </a:p>
        </p:txBody>
      </p:sp>
      <p:sp>
        <p:nvSpPr>
          <p:cNvPr id="3" name="Content Placeholder 2">
            <a:extLst>
              <a:ext uri="{FF2B5EF4-FFF2-40B4-BE49-F238E27FC236}">
                <a16:creationId xmlns:a16="http://schemas.microsoft.com/office/drawing/2014/main" id="{E27FA717-BAB8-4672-BF3A-31C6DFD5CFFC}"/>
              </a:ext>
            </a:extLst>
          </p:cNvPr>
          <p:cNvSpPr>
            <a:spLocks noGrp="1"/>
          </p:cNvSpPr>
          <p:nvPr>
            <p:ph idx="1"/>
          </p:nvPr>
        </p:nvSpPr>
        <p:spPr/>
        <p:txBody>
          <a:bodyPr>
            <a:normAutofit/>
          </a:bodyPr>
          <a:lstStyle/>
          <a:p>
            <a:r>
              <a:rPr lang="en-US" dirty="0"/>
              <a:t>You should be prepared to give your elevator pitch about your poster. This is basically 1-3 minutes on what your poster is about and what you found. It should help the listener understand what brought you to the topic and highlight interesting methods, results and conclusions briefly. DO NOT read the poster to listeners.</a:t>
            </a:r>
          </a:p>
          <a:p>
            <a:r>
              <a:rPr lang="en-US" dirty="0"/>
              <a:t>Oftentimes, poster presenters get questions about what’s next after they conclude this particular part of the study. If asked, this is a good time to provide your career/educational context, what your research/project agenda looks like and how it fits into your career plan. Remember, many of the attendees are potential future employers or collaborators.</a:t>
            </a:r>
          </a:p>
          <a:p>
            <a:r>
              <a:rPr lang="en-US" dirty="0"/>
              <a:t>If you are a student and choose to have your poster considered for judging, you will be visited by one or more judges. They may or may not introduce themselves as such but they are usually carrying clipboard or scoring sheet. Make sure to give your full elevator speech highlighting each section of your poster. </a:t>
            </a:r>
          </a:p>
          <a:p>
            <a:endParaRPr lang="en-US" dirty="0"/>
          </a:p>
        </p:txBody>
      </p:sp>
    </p:spTree>
    <p:extLst>
      <p:ext uri="{BB962C8B-B14F-4D97-AF65-F5344CB8AC3E}">
        <p14:creationId xmlns:p14="http://schemas.microsoft.com/office/powerpoint/2010/main" val="2309072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777A-D58A-47FC-92D9-79EB8FEEA8D6}"/>
              </a:ext>
            </a:extLst>
          </p:cNvPr>
          <p:cNvSpPr>
            <a:spLocks noGrp="1"/>
          </p:cNvSpPr>
          <p:nvPr>
            <p:ph type="title"/>
          </p:nvPr>
        </p:nvSpPr>
        <p:spPr/>
        <p:txBody>
          <a:bodyPr/>
          <a:lstStyle/>
          <a:p>
            <a:r>
              <a:rPr lang="en-US" dirty="0"/>
              <a:t>SGS Specifics for Poster Presentations</a:t>
            </a:r>
          </a:p>
        </p:txBody>
      </p:sp>
      <p:sp>
        <p:nvSpPr>
          <p:cNvPr id="3" name="Content Placeholder 2">
            <a:extLst>
              <a:ext uri="{FF2B5EF4-FFF2-40B4-BE49-F238E27FC236}">
                <a16:creationId xmlns:a16="http://schemas.microsoft.com/office/drawing/2014/main" id="{EC815EBE-6ABB-4164-B8DC-1BA602A510EC}"/>
              </a:ext>
            </a:extLst>
          </p:cNvPr>
          <p:cNvSpPr>
            <a:spLocks noGrp="1"/>
          </p:cNvSpPr>
          <p:nvPr>
            <p:ph idx="1"/>
          </p:nvPr>
        </p:nvSpPr>
        <p:spPr>
          <a:xfrm>
            <a:off x="3538330" y="265043"/>
            <a:ext cx="7646138" cy="6440557"/>
          </a:xfrm>
        </p:spPr>
        <p:txBody>
          <a:bodyPr>
            <a:normAutofit/>
          </a:bodyPr>
          <a:lstStyle/>
          <a:p>
            <a:r>
              <a:rPr lang="en-US" dirty="0"/>
              <a:t>Presenters must submit an abstract during the Call for Presentations. Check the website (</a:t>
            </a:r>
            <a:r>
              <a:rPr lang="en-US" dirty="0">
                <a:hlinkClick r:id="rId2"/>
              </a:rPr>
              <a:t>www.southerngerontologicalsociety.org</a:t>
            </a:r>
            <a:r>
              <a:rPr lang="en-US" dirty="0"/>
              <a:t>) for dates and directions on how to submit abstract information. </a:t>
            </a:r>
          </a:p>
          <a:p>
            <a:r>
              <a:rPr lang="en-US" dirty="0"/>
              <a:t>Poster display boards are 48 inches tall and 96 inches wide. We encourage posters to be sized at no more than 40 inches tall and 90 inches wide. 36” by 48” size is somewhat standard and usually easiest to print.</a:t>
            </a:r>
          </a:p>
          <a:p>
            <a:r>
              <a:rPr lang="en-US" dirty="0"/>
              <a:t>Students wanting their posters judged for the SGS student poster award need to register online for judging at: </a:t>
            </a:r>
          </a:p>
          <a:p>
            <a:pPr lvl="1"/>
            <a:r>
              <a:rPr lang="en-US" dirty="0">
                <a:hlinkClick r:id="rId3"/>
              </a:rPr>
              <a:t>https://southerngerontologicalsociety.org/awards-student-poster.html</a:t>
            </a:r>
            <a:endParaRPr lang="en-US" dirty="0"/>
          </a:p>
          <a:p>
            <a:r>
              <a:rPr lang="en-US" dirty="0"/>
              <a:t>Students entering the poster award will also need to check-in with the SGS registration booth to receive a special SGS sticker that will be placed on the poster board and act as a signal for poster judges.</a:t>
            </a:r>
          </a:p>
          <a:p>
            <a:r>
              <a:rPr lang="en-US" dirty="0"/>
              <a:t>Student posters are exhibited during the opening night of the conference, Tuesday, April 9, 2018. Please plan to be at the venue at least one hour before the poster session begins to hang your poster.</a:t>
            </a:r>
          </a:p>
          <a:p>
            <a:r>
              <a:rPr lang="en-US" dirty="0"/>
              <a:t>Poster display boards will be marked with assignment tags. Be sure to find the board marked with your tag before hanging your poster. Do not move tags for any reason.</a:t>
            </a:r>
          </a:p>
        </p:txBody>
      </p:sp>
    </p:spTree>
    <p:extLst>
      <p:ext uri="{BB962C8B-B14F-4D97-AF65-F5344CB8AC3E}">
        <p14:creationId xmlns:p14="http://schemas.microsoft.com/office/powerpoint/2010/main" val="3198724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5C94D-4610-2048-8198-1261B42A900B}"/>
              </a:ext>
            </a:extLst>
          </p:cNvPr>
          <p:cNvSpPr>
            <a:spLocks noGrp="1"/>
          </p:cNvSpPr>
          <p:nvPr>
            <p:ph type="title"/>
          </p:nvPr>
        </p:nvSpPr>
        <p:spPr/>
        <p:txBody>
          <a:bodyPr/>
          <a:lstStyle/>
          <a:p>
            <a:r>
              <a:rPr lang="en-US" dirty="0"/>
              <a:t>APA Standards &amp; Style</a:t>
            </a:r>
          </a:p>
        </p:txBody>
      </p:sp>
      <p:pic>
        <p:nvPicPr>
          <p:cNvPr id="5" name="Content Placeholder 4">
            <a:extLst>
              <a:ext uri="{FF2B5EF4-FFF2-40B4-BE49-F238E27FC236}">
                <a16:creationId xmlns:a16="http://schemas.microsoft.com/office/drawing/2014/main" id="{55A86559-61B2-7E49-A624-8A970EEBFEE4}"/>
              </a:ext>
            </a:extLst>
          </p:cNvPr>
          <p:cNvPicPr>
            <a:picLocks noGrp="1" noChangeAspect="1"/>
          </p:cNvPicPr>
          <p:nvPr>
            <p:ph idx="1"/>
          </p:nvPr>
        </p:nvPicPr>
        <p:blipFill>
          <a:blip r:embed="rId2"/>
          <a:stretch>
            <a:fillRect/>
          </a:stretch>
        </p:blipFill>
        <p:spPr>
          <a:xfrm>
            <a:off x="3868738" y="956710"/>
            <a:ext cx="7315200" cy="4935055"/>
          </a:xfrm>
        </p:spPr>
      </p:pic>
    </p:spTree>
    <p:extLst>
      <p:ext uri="{BB962C8B-B14F-4D97-AF65-F5344CB8AC3E}">
        <p14:creationId xmlns:p14="http://schemas.microsoft.com/office/powerpoint/2010/main" val="2558199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5C94D-4610-2048-8198-1261B42A900B}"/>
              </a:ext>
            </a:extLst>
          </p:cNvPr>
          <p:cNvSpPr>
            <a:spLocks noGrp="1"/>
          </p:cNvSpPr>
          <p:nvPr>
            <p:ph type="title"/>
          </p:nvPr>
        </p:nvSpPr>
        <p:spPr/>
        <p:txBody>
          <a:bodyPr/>
          <a:lstStyle/>
          <a:p>
            <a:r>
              <a:rPr lang="en-US" dirty="0"/>
              <a:t>APA Standards &amp; Style</a:t>
            </a:r>
          </a:p>
        </p:txBody>
      </p:sp>
      <p:sp>
        <p:nvSpPr>
          <p:cNvPr id="4" name="Content Placeholder 3">
            <a:extLst>
              <a:ext uri="{FF2B5EF4-FFF2-40B4-BE49-F238E27FC236}">
                <a16:creationId xmlns:a16="http://schemas.microsoft.com/office/drawing/2014/main" id="{78805FBC-EB05-D149-952A-B55DE0C0E2A8}"/>
              </a:ext>
            </a:extLst>
          </p:cNvPr>
          <p:cNvSpPr>
            <a:spLocks noGrp="1"/>
          </p:cNvSpPr>
          <p:nvPr>
            <p:ph idx="1"/>
          </p:nvPr>
        </p:nvSpPr>
        <p:spPr>
          <a:xfrm>
            <a:off x="3869268" y="864108"/>
            <a:ext cx="7315200" cy="5438218"/>
          </a:xfrm>
        </p:spPr>
        <p:txBody>
          <a:bodyPr>
            <a:normAutofit fontScale="92500" lnSpcReduction="20000"/>
          </a:bodyPr>
          <a:lstStyle/>
          <a:p>
            <a:r>
              <a:rPr lang="en-US" sz="2200" dirty="0"/>
              <a:t>Title</a:t>
            </a:r>
          </a:p>
          <a:p>
            <a:pPr lvl="1"/>
            <a:r>
              <a:rPr lang="en-US" dirty="0"/>
              <a:t>Do not capitalize all the letters in the title</a:t>
            </a:r>
          </a:p>
          <a:p>
            <a:pPr lvl="1"/>
            <a:r>
              <a:rPr lang="en-US" b="1" dirty="0"/>
              <a:t>Example: </a:t>
            </a:r>
            <a:r>
              <a:rPr lang="en-US" dirty="0"/>
              <a:t>The girl who knows everything: A biography of Kyle Bower</a:t>
            </a:r>
          </a:p>
          <a:p>
            <a:pPr lvl="1"/>
            <a:r>
              <a:rPr lang="en-US" i="1" dirty="0">
                <a:solidFill>
                  <a:schemeClr val="accent6">
                    <a:lumMod val="75000"/>
                  </a:schemeClr>
                </a:solidFill>
              </a:rPr>
              <a:t>Helpful tip: </a:t>
            </a:r>
            <a:r>
              <a:rPr lang="en-US" i="1" dirty="0"/>
              <a:t>Choose a title that captures the interest of an audience and orients the audience to the poster’s content</a:t>
            </a:r>
            <a:endParaRPr lang="en-US" dirty="0"/>
          </a:p>
          <a:p>
            <a:r>
              <a:rPr lang="en-US" sz="2200" dirty="0"/>
              <a:t>Imbedded citations</a:t>
            </a:r>
          </a:p>
          <a:p>
            <a:pPr lvl="1"/>
            <a:r>
              <a:rPr lang="en-US" dirty="0"/>
              <a:t>Follow APA writing standards</a:t>
            </a:r>
          </a:p>
          <a:p>
            <a:pPr lvl="1"/>
            <a:r>
              <a:rPr lang="en-US" b="1" dirty="0"/>
              <a:t>Example: </a:t>
            </a:r>
            <a:r>
              <a:rPr lang="en-US" dirty="0"/>
              <a:t>(Braeburn &amp; Gala, 2014; Smith &amp; Fuji, 2017)</a:t>
            </a:r>
          </a:p>
          <a:p>
            <a:pPr lvl="1"/>
            <a:r>
              <a:rPr lang="en-US" i="1" dirty="0">
                <a:solidFill>
                  <a:schemeClr val="accent6">
                    <a:lumMod val="75000"/>
                  </a:schemeClr>
                </a:solidFill>
              </a:rPr>
              <a:t>Helpful tip: </a:t>
            </a:r>
            <a:r>
              <a:rPr lang="en-US" i="1" dirty="0"/>
              <a:t>Make text slightly smaller than text to save space	</a:t>
            </a:r>
          </a:p>
          <a:p>
            <a:r>
              <a:rPr lang="en-US" sz="2200" dirty="0"/>
              <a:t>Formatting tables, graphs, charts, and pictures</a:t>
            </a:r>
          </a:p>
          <a:p>
            <a:pPr lvl="1"/>
            <a:r>
              <a:rPr lang="en-US" dirty="0"/>
              <a:t>Follow APA writing standards</a:t>
            </a:r>
          </a:p>
          <a:p>
            <a:pPr lvl="1"/>
            <a:r>
              <a:rPr lang="en-US" b="1" dirty="0"/>
              <a:t>Examples: </a:t>
            </a:r>
            <a:r>
              <a:rPr lang="en-US" dirty="0"/>
              <a:t>see Purdue Owl, tables and figures</a:t>
            </a:r>
          </a:p>
          <a:p>
            <a:pPr lvl="1"/>
            <a:r>
              <a:rPr lang="en-US" i="1" dirty="0">
                <a:solidFill>
                  <a:schemeClr val="accent6">
                    <a:lumMod val="75000"/>
                  </a:schemeClr>
                </a:solidFill>
              </a:rPr>
              <a:t>Helpful tip: </a:t>
            </a:r>
            <a:r>
              <a:rPr lang="en-US" i="1" dirty="0"/>
              <a:t>use a visual to summarize complex ideas or findings</a:t>
            </a:r>
          </a:p>
          <a:p>
            <a:r>
              <a:rPr lang="en-US" sz="2200" dirty="0"/>
              <a:t>Citation list:</a:t>
            </a:r>
          </a:p>
          <a:p>
            <a:pPr lvl="1"/>
            <a:r>
              <a:rPr lang="en-US" dirty="0"/>
              <a:t>Follow APA writing standards</a:t>
            </a:r>
          </a:p>
          <a:p>
            <a:pPr lvl="1"/>
            <a:r>
              <a:rPr lang="en-US" b="1" dirty="0"/>
              <a:t>Example: </a:t>
            </a:r>
            <a:r>
              <a:rPr lang="en-US" dirty="0"/>
              <a:t>Smith, G. &amp; Fuji, A. (2017). The phenomenology of fall fruit. </a:t>
            </a:r>
            <a:r>
              <a:rPr lang="en-US" i="1" dirty="0"/>
              <a:t>Journal of Seasonal Benefits, 1</a:t>
            </a:r>
            <a:r>
              <a:rPr lang="en-US" dirty="0"/>
              <a:t>(16), 11-22.</a:t>
            </a:r>
          </a:p>
          <a:p>
            <a:pPr lvl="1"/>
            <a:r>
              <a:rPr lang="en-US" i="1" dirty="0">
                <a:solidFill>
                  <a:schemeClr val="accent6">
                    <a:lumMod val="75000"/>
                  </a:schemeClr>
                </a:solidFill>
              </a:rPr>
              <a:t>Helpful tip: </a:t>
            </a:r>
            <a:r>
              <a:rPr lang="en-US" i="1" dirty="0"/>
              <a:t>Do not include every citation mentioned in the original paper, only those that appear on the poster need to be cited</a:t>
            </a:r>
          </a:p>
        </p:txBody>
      </p:sp>
    </p:spTree>
    <p:extLst>
      <p:ext uri="{BB962C8B-B14F-4D97-AF65-F5344CB8AC3E}">
        <p14:creationId xmlns:p14="http://schemas.microsoft.com/office/powerpoint/2010/main" val="3842293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0DA3-52A6-4B32-8F80-B3839648778D}"/>
              </a:ext>
            </a:extLst>
          </p:cNvPr>
          <p:cNvSpPr>
            <a:spLocks noGrp="1"/>
          </p:cNvSpPr>
          <p:nvPr>
            <p:ph type="title"/>
          </p:nvPr>
        </p:nvSpPr>
        <p:spPr>
          <a:xfrm>
            <a:off x="-1" y="826346"/>
            <a:ext cx="3420533" cy="562187"/>
          </a:xfrm>
        </p:spPr>
        <p:txBody>
          <a:bodyPr anchor="ctr">
            <a:noAutofit/>
          </a:bodyPr>
          <a:lstStyle/>
          <a:p>
            <a:r>
              <a:rPr lang="en-US" sz="3200" dirty="0"/>
              <a:t>Charts &amp; Graphics</a:t>
            </a:r>
          </a:p>
        </p:txBody>
      </p:sp>
      <p:pic>
        <p:nvPicPr>
          <p:cNvPr id="9" name="Content Placeholder 8">
            <a:extLst>
              <a:ext uri="{FF2B5EF4-FFF2-40B4-BE49-F238E27FC236}">
                <a16:creationId xmlns:a16="http://schemas.microsoft.com/office/drawing/2014/main" id="{893B6E9A-A8FB-B349-B9EC-D8A95632BF1E}"/>
              </a:ext>
            </a:extLst>
          </p:cNvPr>
          <p:cNvPicPr>
            <a:picLocks noGrp="1" noChangeAspect="1"/>
          </p:cNvPicPr>
          <p:nvPr>
            <p:ph idx="1"/>
          </p:nvPr>
        </p:nvPicPr>
        <p:blipFill>
          <a:blip r:embed="rId3"/>
          <a:stretch>
            <a:fillRect/>
          </a:stretch>
        </p:blipFill>
        <p:spPr>
          <a:xfrm>
            <a:off x="3518296" y="826346"/>
            <a:ext cx="8172446" cy="3152773"/>
          </a:xfrm>
          <a:ln>
            <a:solidFill>
              <a:schemeClr val="tx1"/>
            </a:solidFill>
          </a:ln>
        </p:spPr>
      </p:pic>
      <p:sp>
        <p:nvSpPr>
          <p:cNvPr id="10" name="TextBox 9">
            <a:extLst>
              <a:ext uri="{FF2B5EF4-FFF2-40B4-BE49-F238E27FC236}">
                <a16:creationId xmlns:a16="http://schemas.microsoft.com/office/drawing/2014/main" id="{9DD44BB6-5662-4445-9FFB-0DC4107F4CEB}"/>
              </a:ext>
            </a:extLst>
          </p:cNvPr>
          <p:cNvSpPr txBox="1"/>
          <p:nvPr/>
        </p:nvSpPr>
        <p:spPr>
          <a:xfrm>
            <a:off x="3420533" y="3979119"/>
            <a:ext cx="6852356" cy="369332"/>
          </a:xfrm>
          <a:prstGeom prst="rect">
            <a:avLst/>
          </a:prstGeom>
          <a:noFill/>
        </p:spPr>
        <p:txBody>
          <a:bodyPr wrap="square" rtlCol="0">
            <a:spAutoFit/>
          </a:bodyPr>
          <a:lstStyle/>
          <a:p>
            <a:r>
              <a:rPr lang="en-US" i="1" dirty="0"/>
              <a:t>Figure 1: </a:t>
            </a:r>
            <a:r>
              <a:rPr lang="en-US" dirty="0"/>
              <a:t>How to format tables and graphics using APA standards.</a:t>
            </a:r>
          </a:p>
        </p:txBody>
      </p:sp>
      <p:sp>
        <p:nvSpPr>
          <p:cNvPr id="12" name="Content Placeholder 2">
            <a:extLst>
              <a:ext uri="{FF2B5EF4-FFF2-40B4-BE49-F238E27FC236}">
                <a16:creationId xmlns:a16="http://schemas.microsoft.com/office/drawing/2014/main" id="{E37C9E67-5BCF-8948-8FC0-F79F51DF9AAD}"/>
              </a:ext>
            </a:extLst>
          </p:cNvPr>
          <p:cNvSpPr txBox="1">
            <a:spLocks/>
          </p:cNvSpPr>
          <p:nvPr/>
        </p:nvSpPr>
        <p:spPr>
          <a:xfrm>
            <a:off x="-29497" y="1388533"/>
            <a:ext cx="3518297" cy="4700026"/>
          </a:xfrm>
          <a:prstGeom prst="rect">
            <a:avLst/>
          </a:prstGeom>
        </p:spPr>
        <p:txBody>
          <a:bodyPr vert="horz" lIns="91440" tIns="45720" rIns="91440" bIns="45720" rtlCol="0" anchor="t">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lnSpc>
                <a:spcPct val="110000"/>
              </a:lnSpc>
              <a:buClr>
                <a:schemeClr val="bg1">
                  <a:lumMod val="95000"/>
                </a:schemeClr>
              </a:buClr>
            </a:pPr>
            <a:r>
              <a:rPr lang="en-US" sz="1600" dirty="0">
                <a:solidFill>
                  <a:srgbClr val="FFFFFF"/>
                </a:solidFill>
              </a:rPr>
              <a:t>Is the figure/table  necessary?</a:t>
            </a:r>
          </a:p>
          <a:p>
            <a:pPr>
              <a:lnSpc>
                <a:spcPct val="110000"/>
              </a:lnSpc>
              <a:buClr>
                <a:schemeClr val="bg1">
                  <a:lumMod val="95000"/>
                </a:schemeClr>
              </a:buClr>
            </a:pPr>
            <a:r>
              <a:rPr lang="en-US" sz="1600" dirty="0">
                <a:solidFill>
                  <a:srgbClr val="FFFFFF"/>
                </a:solidFill>
              </a:rPr>
              <a:t>Is the figure/table  simple, consistent, and free of extraneous detail?</a:t>
            </a:r>
          </a:p>
          <a:p>
            <a:pPr>
              <a:lnSpc>
                <a:spcPct val="110000"/>
              </a:lnSpc>
              <a:buClr>
                <a:schemeClr val="bg1">
                  <a:lumMod val="95000"/>
                </a:schemeClr>
              </a:buClr>
            </a:pPr>
            <a:r>
              <a:rPr lang="en-US" sz="1600" dirty="0">
                <a:solidFill>
                  <a:srgbClr val="FFFFFF"/>
                </a:solidFill>
              </a:rPr>
              <a:t>Are the data displayed  accurately?</a:t>
            </a:r>
          </a:p>
          <a:p>
            <a:pPr>
              <a:lnSpc>
                <a:spcPct val="110000"/>
              </a:lnSpc>
              <a:buClr>
                <a:schemeClr val="bg1">
                  <a:lumMod val="95000"/>
                </a:schemeClr>
              </a:buClr>
            </a:pPr>
            <a:r>
              <a:rPr lang="en-US" sz="1600" dirty="0">
                <a:solidFill>
                  <a:srgbClr val="FFFFFF"/>
                </a:solidFill>
              </a:rPr>
              <a:t>Is the figure correctly proportioned? Proper spacing in tables?</a:t>
            </a:r>
          </a:p>
          <a:p>
            <a:pPr>
              <a:lnSpc>
                <a:spcPct val="110000"/>
              </a:lnSpc>
              <a:buClr>
                <a:schemeClr val="bg1">
                  <a:lumMod val="95000"/>
                </a:schemeClr>
              </a:buClr>
            </a:pPr>
            <a:r>
              <a:rPr lang="en-US" sz="1600" dirty="0">
                <a:solidFill>
                  <a:srgbClr val="FFFFFF"/>
                </a:solidFill>
              </a:rPr>
              <a:t>Are terms spelled correctly?</a:t>
            </a:r>
          </a:p>
          <a:p>
            <a:pPr>
              <a:lnSpc>
                <a:spcPct val="110000"/>
              </a:lnSpc>
              <a:buClr>
                <a:schemeClr val="bg1">
                  <a:lumMod val="95000"/>
                </a:schemeClr>
              </a:buClr>
            </a:pPr>
            <a:r>
              <a:rPr lang="en-US" sz="1600" dirty="0">
                <a:solidFill>
                  <a:srgbClr val="FFFFFF"/>
                </a:solidFill>
              </a:rPr>
              <a:t>Are all abbreviations and symbols explained in a figure legend or figure caption? Are they consistent in other figures? </a:t>
            </a:r>
          </a:p>
          <a:p>
            <a:pPr>
              <a:lnSpc>
                <a:spcPct val="110000"/>
              </a:lnSpc>
              <a:buClr>
                <a:schemeClr val="bg1">
                  <a:lumMod val="95000"/>
                </a:schemeClr>
              </a:buClr>
            </a:pPr>
            <a:r>
              <a:rPr lang="en-US" sz="1600" dirty="0">
                <a:solidFill>
                  <a:srgbClr val="FFFFFF"/>
                </a:solidFill>
              </a:rPr>
              <a:t>If the table or its data are from another source, is the source properly cited?</a:t>
            </a:r>
          </a:p>
        </p:txBody>
      </p:sp>
      <p:sp>
        <p:nvSpPr>
          <p:cNvPr id="13" name="TextBox 12">
            <a:extLst>
              <a:ext uri="{FF2B5EF4-FFF2-40B4-BE49-F238E27FC236}">
                <a16:creationId xmlns:a16="http://schemas.microsoft.com/office/drawing/2014/main" id="{36F99ABA-FCE5-AC4D-AD77-A42DB3D162FC}"/>
              </a:ext>
            </a:extLst>
          </p:cNvPr>
          <p:cNvSpPr txBox="1"/>
          <p:nvPr/>
        </p:nvSpPr>
        <p:spPr>
          <a:xfrm>
            <a:off x="1" y="6088559"/>
            <a:ext cx="3420532" cy="938719"/>
          </a:xfrm>
          <a:prstGeom prst="rect">
            <a:avLst/>
          </a:prstGeom>
          <a:noFill/>
        </p:spPr>
        <p:txBody>
          <a:bodyPr wrap="square" rtlCol="0">
            <a:spAutoFit/>
          </a:bodyPr>
          <a:lstStyle/>
          <a:p>
            <a:r>
              <a:rPr lang="en-US" sz="1100" dirty="0"/>
              <a:t>Source:  Purdue Owl https://</a:t>
            </a:r>
            <a:r>
              <a:rPr lang="en-US" sz="1100" dirty="0" err="1"/>
              <a:t>owl.purdue.edu</a:t>
            </a:r>
            <a:r>
              <a:rPr lang="en-US" sz="1100" dirty="0"/>
              <a:t>/owl/</a:t>
            </a:r>
            <a:r>
              <a:rPr lang="en-US" sz="1100" dirty="0" err="1"/>
              <a:t>research_and_citation</a:t>
            </a:r>
            <a:r>
              <a:rPr lang="en-US" sz="1100" dirty="0"/>
              <a:t>/</a:t>
            </a:r>
            <a:r>
              <a:rPr lang="en-US" sz="1100" dirty="0" err="1"/>
              <a:t>apa_style</a:t>
            </a:r>
            <a:r>
              <a:rPr lang="en-US" sz="1100" dirty="0"/>
              <a:t>/</a:t>
            </a:r>
            <a:r>
              <a:rPr lang="en-US" sz="1100" dirty="0" err="1"/>
              <a:t>apa_formatting_and_style_guide</a:t>
            </a:r>
            <a:r>
              <a:rPr lang="en-US" sz="1100" dirty="0"/>
              <a:t>/apa_tables_and_figures_1.html</a:t>
            </a:r>
          </a:p>
          <a:p>
            <a:endParaRPr lang="en-US" sz="1100" dirty="0"/>
          </a:p>
        </p:txBody>
      </p:sp>
    </p:spTree>
    <p:extLst>
      <p:ext uri="{BB962C8B-B14F-4D97-AF65-F5344CB8AC3E}">
        <p14:creationId xmlns:p14="http://schemas.microsoft.com/office/powerpoint/2010/main" val="4271787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63000">
              <a:schemeClr val="accent1">
                <a:lumMod val="10000"/>
                <a:lumOff val="90000"/>
              </a:schemeClr>
            </a:gs>
            <a:gs pos="99000">
              <a:schemeClr val="bg2">
                <a:tint val="45000"/>
                <a:shade val="99000"/>
                <a:satMod val="350000"/>
              </a:schemeClr>
            </a:gs>
            <a:gs pos="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Text Box 122"/>
          <p:cNvSpPr txBox="1">
            <a:spLocks noChangeArrowheads="1"/>
          </p:cNvSpPr>
          <p:nvPr/>
        </p:nvSpPr>
        <p:spPr bwMode="auto">
          <a:xfrm>
            <a:off x="2667000" y="0"/>
            <a:ext cx="6858000" cy="6059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28570" tIns="71425" rIns="28570" bIns="71425" anchor="ctr" anchorCtr="0">
            <a:spAutoFit/>
          </a:bodyPr>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algn="ctr" defTabSz="914320"/>
            <a:r>
              <a:rPr lang="en-US" sz="1500" dirty="0">
                <a:ln w="0"/>
                <a:solidFill>
                  <a:srgbClr val="FEFFFF"/>
                </a:solidFill>
                <a:effectLst>
                  <a:outerShdw blurRad="38100" dist="19050" dir="2700000" algn="tl" rotWithShape="0">
                    <a:srgbClr val="000000">
                      <a:alpha val="40000"/>
                    </a:srgbClr>
                  </a:outerShdw>
                </a:effectLst>
              </a:rPr>
              <a:t>Mental health services usage among Asian &amp; Latino elders: </a:t>
            </a:r>
          </a:p>
          <a:p>
            <a:pPr algn="ctr" defTabSz="914320"/>
            <a:r>
              <a:rPr lang="en-US" sz="1500" dirty="0">
                <a:ln w="0"/>
                <a:solidFill>
                  <a:srgbClr val="FEFFFF"/>
                </a:solidFill>
                <a:effectLst>
                  <a:outerShdw blurRad="38100" dist="19050" dir="2700000" algn="tl" rotWithShape="0">
                    <a:srgbClr val="000000">
                      <a:alpha val="40000"/>
                    </a:srgbClr>
                  </a:outerShdw>
                </a:effectLst>
              </a:rPr>
              <a:t>Results from the NLAAS study</a:t>
            </a:r>
          </a:p>
        </p:txBody>
      </p:sp>
      <p:sp>
        <p:nvSpPr>
          <p:cNvPr id="5" name="Text Box 123"/>
          <p:cNvSpPr txBox="1">
            <a:spLocks noChangeArrowheads="1"/>
          </p:cNvSpPr>
          <p:nvPr/>
        </p:nvSpPr>
        <p:spPr bwMode="auto">
          <a:xfrm>
            <a:off x="2667000" y="500062"/>
            <a:ext cx="68580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28570" tIns="28570" rIns="28570" bIns="28570" anchor="ctr" anchorCtr="0"/>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algn="ctr" defTabSz="914320"/>
            <a:r>
              <a:rPr lang="en-US" sz="833" dirty="0">
                <a:solidFill>
                  <a:srgbClr val="D5D5D5"/>
                </a:solidFill>
              </a:rPr>
              <a:t>James R. </a:t>
            </a:r>
            <a:r>
              <a:rPr lang="en-US" sz="833" dirty="0" err="1">
                <a:solidFill>
                  <a:srgbClr val="D5D5D5"/>
                </a:solidFill>
              </a:rPr>
              <a:t>Muruthi</a:t>
            </a:r>
            <a:r>
              <a:rPr lang="en-US" sz="833" dirty="0">
                <a:solidFill>
                  <a:srgbClr val="D5D5D5"/>
                </a:solidFill>
              </a:rPr>
              <a:t>, Kyle L. Bower, Denise C. Lewis</a:t>
            </a:r>
          </a:p>
          <a:p>
            <a:pPr algn="ctr" defTabSz="914320"/>
            <a:r>
              <a:rPr lang="en-US" sz="833" dirty="0">
                <a:solidFill>
                  <a:srgbClr val="D5D5D5"/>
                </a:solidFill>
              </a:rPr>
              <a:t>University of Georgia</a:t>
            </a:r>
          </a:p>
        </p:txBody>
      </p:sp>
      <p:sp>
        <p:nvSpPr>
          <p:cNvPr id="24" name="TextBox 23"/>
          <p:cNvSpPr txBox="1"/>
          <p:nvPr/>
        </p:nvSpPr>
        <p:spPr>
          <a:xfrm>
            <a:off x="4286251" y="6207125"/>
            <a:ext cx="952179" cy="322395"/>
          </a:xfrm>
          <a:prstGeom prst="rect">
            <a:avLst/>
          </a:prstGeom>
          <a:solidFill>
            <a:schemeClr val="accent1">
              <a:lumMod val="40000"/>
              <a:lumOff val="60000"/>
            </a:schemeClr>
          </a:solidFill>
        </p:spPr>
        <p:txBody>
          <a:bodyPr wrap="none" lIns="14285" tIns="7143" rIns="14285" bIns="7143" rtlCol="0">
            <a:spAutoFit/>
          </a:bodyPr>
          <a:lstStyle/>
          <a:p>
            <a:pPr defTabSz="685573"/>
            <a:r>
              <a:rPr lang="en-US" sz="667" dirty="0">
                <a:solidFill>
                  <a:srgbClr val="000000"/>
                </a:solidFill>
                <a:latin typeface="Calibri"/>
              </a:rPr>
              <a:t>James R. </a:t>
            </a:r>
            <a:r>
              <a:rPr lang="en-US" sz="667" dirty="0" err="1">
                <a:solidFill>
                  <a:srgbClr val="000000"/>
                </a:solidFill>
                <a:latin typeface="Calibri"/>
              </a:rPr>
              <a:t>Muruthi</a:t>
            </a:r>
            <a:endParaRPr lang="en-US" sz="667" dirty="0">
              <a:solidFill>
                <a:srgbClr val="000000"/>
              </a:solidFill>
              <a:latin typeface="Calibri"/>
            </a:endParaRPr>
          </a:p>
          <a:p>
            <a:pPr defTabSz="685573"/>
            <a:r>
              <a:rPr lang="en-US" sz="667" dirty="0">
                <a:solidFill>
                  <a:srgbClr val="000000"/>
                </a:solidFill>
                <a:latin typeface="Calibri"/>
              </a:rPr>
              <a:t>University of Georgia</a:t>
            </a:r>
          </a:p>
          <a:p>
            <a:pPr defTabSz="685573"/>
            <a:r>
              <a:rPr lang="en-US" sz="667" dirty="0">
                <a:solidFill>
                  <a:srgbClr val="000000"/>
                </a:solidFill>
                <a:latin typeface="Calibri"/>
              </a:rPr>
              <a:t>Email: </a:t>
            </a:r>
            <a:r>
              <a:rPr lang="en-US" sz="667" dirty="0" err="1">
                <a:solidFill>
                  <a:srgbClr val="000000"/>
                </a:solidFill>
                <a:latin typeface="Calibri"/>
              </a:rPr>
              <a:t>jrmuruthi@uga.edu</a:t>
            </a:r>
            <a:endParaRPr lang="en-US" sz="667" dirty="0">
              <a:solidFill>
                <a:srgbClr val="000000"/>
              </a:solidFill>
              <a:latin typeface="Calibri"/>
            </a:endParaRPr>
          </a:p>
        </p:txBody>
      </p:sp>
      <p:sp>
        <p:nvSpPr>
          <p:cNvPr id="25" name="TextBox 24"/>
          <p:cNvSpPr txBox="1"/>
          <p:nvPr/>
        </p:nvSpPr>
        <p:spPr>
          <a:xfrm>
            <a:off x="4286250" y="6072188"/>
            <a:ext cx="403952" cy="155554"/>
          </a:xfrm>
          <a:prstGeom prst="rect">
            <a:avLst/>
          </a:prstGeom>
          <a:noFill/>
        </p:spPr>
        <p:txBody>
          <a:bodyPr wrap="none" lIns="14285" tIns="7143" rIns="14285" bIns="7143" rtlCol="0">
            <a:spAutoFit/>
          </a:bodyPr>
          <a:lstStyle/>
          <a:p>
            <a:pPr defTabSz="685573"/>
            <a:r>
              <a:rPr lang="en-US" sz="917" b="1" dirty="0">
                <a:solidFill>
                  <a:srgbClr val="000000"/>
                </a:solidFill>
                <a:latin typeface="Calibri"/>
              </a:rPr>
              <a:t>Contact</a:t>
            </a:r>
          </a:p>
        </p:txBody>
      </p:sp>
      <p:sp>
        <p:nvSpPr>
          <p:cNvPr id="26" name="TextBox 25"/>
          <p:cNvSpPr txBox="1"/>
          <p:nvPr/>
        </p:nvSpPr>
        <p:spPr>
          <a:xfrm>
            <a:off x="6096000" y="6207125"/>
            <a:ext cx="4064000" cy="457200"/>
          </a:xfrm>
          <a:prstGeom prst="rect">
            <a:avLst/>
          </a:prstGeom>
          <a:noFill/>
        </p:spPr>
        <p:txBody>
          <a:bodyPr wrap="square" lIns="14285" tIns="14285" rIns="14285" bIns="14285" numCol="1" spcCol="342842" rtlCol="0">
            <a:noAutofit/>
          </a:bodyPr>
          <a:lstStyle/>
          <a:p>
            <a:pPr marL="71426" indent="-71426" defTabSz="685573">
              <a:buFont typeface="+mj-lt"/>
              <a:buAutoNum type="arabicPeriod"/>
            </a:pPr>
            <a:r>
              <a:rPr lang="en-US" sz="333" dirty="0">
                <a:solidFill>
                  <a:srgbClr val="000000"/>
                </a:solidFill>
                <a:latin typeface="Calibri"/>
              </a:rPr>
              <a:t>Kim, G., </a:t>
            </a:r>
            <a:r>
              <a:rPr lang="en-US" sz="333" dirty="0" err="1">
                <a:solidFill>
                  <a:srgbClr val="000000"/>
                </a:solidFill>
                <a:latin typeface="Calibri"/>
              </a:rPr>
              <a:t>Loi</a:t>
            </a:r>
            <a:r>
              <a:rPr lang="en-US" sz="333" dirty="0">
                <a:solidFill>
                  <a:srgbClr val="000000"/>
                </a:solidFill>
                <a:latin typeface="Calibri"/>
              </a:rPr>
              <a:t>, C. X. A., </a:t>
            </a:r>
            <a:r>
              <a:rPr lang="en-US" sz="333" dirty="0" err="1">
                <a:solidFill>
                  <a:srgbClr val="000000"/>
                </a:solidFill>
                <a:latin typeface="Calibri"/>
              </a:rPr>
              <a:t>Chiriboga</a:t>
            </a:r>
            <a:r>
              <a:rPr lang="en-US" sz="333" dirty="0">
                <a:solidFill>
                  <a:srgbClr val="000000"/>
                </a:solidFill>
                <a:latin typeface="Calibri"/>
              </a:rPr>
              <a:t>, D. A., Jang, Y., </a:t>
            </a:r>
            <a:r>
              <a:rPr lang="en-US" sz="333" dirty="0" err="1">
                <a:solidFill>
                  <a:srgbClr val="000000"/>
                </a:solidFill>
                <a:latin typeface="Calibri"/>
              </a:rPr>
              <a:t>Parmelee</a:t>
            </a:r>
            <a:r>
              <a:rPr lang="en-US" sz="333" dirty="0">
                <a:solidFill>
                  <a:srgbClr val="000000"/>
                </a:solidFill>
                <a:latin typeface="Calibri"/>
              </a:rPr>
              <a:t>, P., &amp; Allen, R. S. (2011). Limited English proficiency as a barrier to mental health service use: A study of Latino and Asian immigrants with psychiatric disorders. </a:t>
            </a:r>
            <a:r>
              <a:rPr lang="en-US" sz="333" i="1" dirty="0">
                <a:solidFill>
                  <a:srgbClr val="000000"/>
                </a:solidFill>
                <a:latin typeface="Calibri"/>
              </a:rPr>
              <a:t>Journal of Psychiatric Research</a:t>
            </a:r>
            <a:r>
              <a:rPr lang="en-US" sz="333" dirty="0">
                <a:solidFill>
                  <a:srgbClr val="000000"/>
                </a:solidFill>
                <a:latin typeface="Calibri"/>
              </a:rPr>
              <a:t>, </a:t>
            </a:r>
            <a:r>
              <a:rPr lang="en-US" sz="333" i="1" dirty="0">
                <a:solidFill>
                  <a:srgbClr val="000000"/>
                </a:solidFill>
                <a:latin typeface="Calibri"/>
              </a:rPr>
              <a:t>45</a:t>
            </a:r>
            <a:r>
              <a:rPr lang="en-US" sz="333" dirty="0">
                <a:solidFill>
                  <a:srgbClr val="000000"/>
                </a:solidFill>
                <a:latin typeface="Calibri"/>
              </a:rPr>
              <a:t>(1), 104-110.</a:t>
            </a:r>
          </a:p>
          <a:p>
            <a:pPr marL="71426" indent="-71426" defTabSz="685573">
              <a:buFont typeface="+mj-lt"/>
              <a:buAutoNum type="arabicPeriod"/>
            </a:pPr>
            <a:endParaRPr lang="en-US" sz="333" dirty="0">
              <a:solidFill>
                <a:srgbClr val="000000"/>
              </a:solidFill>
              <a:latin typeface="Calibri"/>
            </a:endParaRPr>
          </a:p>
          <a:p>
            <a:pPr marL="71426" indent="-71426" defTabSz="685573">
              <a:buFont typeface="+mj-lt"/>
              <a:buAutoNum type="arabicPeriod"/>
            </a:pPr>
            <a:r>
              <a:rPr lang="en-US" sz="333" dirty="0">
                <a:solidFill>
                  <a:srgbClr val="000000"/>
                </a:solidFill>
                <a:latin typeface="Calibri"/>
              </a:rPr>
              <a:t>Kim, G., Jang, Y., </a:t>
            </a:r>
            <a:r>
              <a:rPr lang="en-US" sz="333" dirty="0" err="1">
                <a:solidFill>
                  <a:srgbClr val="000000"/>
                </a:solidFill>
                <a:latin typeface="Calibri"/>
              </a:rPr>
              <a:t>Chiriboga</a:t>
            </a:r>
            <a:r>
              <a:rPr lang="en-US" sz="333" dirty="0">
                <a:solidFill>
                  <a:srgbClr val="000000"/>
                </a:solidFill>
                <a:latin typeface="Calibri"/>
              </a:rPr>
              <a:t>, D. A., Ma, G. X., &amp; </a:t>
            </a:r>
            <a:r>
              <a:rPr lang="en-US" sz="333" dirty="0" err="1">
                <a:solidFill>
                  <a:srgbClr val="000000"/>
                </a:solidFill>
                <a:latin typeface="Calibri"/>
              </a:rPr>
              <a:t>Schonfeld</a:t>
            </a:r>
            <a:r>
              <a:rPr lang="en-US" sz="333" dirty="0">
                <a:solidFill>
                  <a:srgbClr val="000000"/>
                </a:solidFill>
                <a:latin typeface="Calibri"/>
              </a:rPr>
              <a:t>, L. (2010). Factors associated with mental health service use in Latino and Asian immigrant elders. </a:t>
            </a:r>
            <a:r>
              <a:rPr lang="en-US" sz="333" i="1" dirty="0">
                <a:solidFill>
                  <a:srgbClr val="000000"/>
                </a:solidFill>
                <a:latin typeface="Calibri"/>
              </a:rPr>
              <a:t>Aging &amp; Mental health</a:t>
            </a:r>
            <a:r>
              <a:rPr lang="en-US" sz="333" dirty="0">
                <a:solidFill>
                  <a:srgbClr val="000000"/>
                </a:solidFill>
                <a:latin typeface="Calibri"/>
              </a:rPr>
              <a:t>, </a:t>
            </a:r>
            <a:r>
              <a:rPr lang="en-US" sz="333" i="1" dirty="0">
                <a:solidFill>
                  <a:srgbClr val="000000"/>
                </a:solidFill>
                <a:latin typeface="Calibri"/>
              </a:rPr>
              <a:t>14</a:t>
            </a:r>
            <a:r>
              <a:rPr lang="en-US" sz="333" dirty="0">
                <a:solidFill>
                  <a:srgbClr val="000000"/>
                </a:solidFill>
                <a:latin typeface="Calibri"/>
              </a:rPr>
              <a:t>(5), 535-542.</a:t>
            </a:r>
          </a:p>
          <a:p>
            <a:pPr marL="71426" indent="-71426" defTabSz="685573">
              <a:buFont typeface="+mj-lt"/>
              <a:buAutoNum type="arabicPeriod"/>
            </a:pPr>
            <a:endParaRPr lang="en-US" sz="333" dirty="0">
              <a:solidFill>
                <a:srgbClr val="000000"/>
              </a:solidFill>
              <a:latin typeface="Calibri"/>
            </a:endParaRPr>
          </a:p>
          <a:p>
            <a:pPr marL="71426" indent="-71426" defTabSz="685573">
              <a:buFont typeface="+mj-lt"/>
              <a:buAutoNum type="arabicPeriod"/>
            </a:pPr>
            <a:r>
              <a:rPr lang="en-US" sz="333" dirty="0">
                <a:solidFill>
                  <a:srgbClr val="000000"/>
                </a:solidFill>
                <a:latin typeface="Calibri"/>
              </a:rPr>
              <a:t>Lee, S., &amp; </a:t>
            </a:r>
            <a:r>
              <a:rPr lang="en-US" sz="333" dirty="0" err="1">
                <a:solidFill>
                  <a:srgbClr val="000000"/>
                </a:solidFill>
                <a:latin typeface="Calibri"/>
              </a:rPr>
              <a:t>Matejkowski</a:t>
            </a:r>
            <a:r>
              <a:rPr lang="en-US" sz="333" dirty="0">
                <a:solidFill>
                  <a:srgbClr val="000000"/>
                </a:solidFill>
                <a:latin typeface="Calibri"/>
              </a:rPr>
              <a:t>, J. (2012). Mental health service utilization among noncitizens in the United States: findings from the National Latino and Asian American Study. </a:t>
            </a:r>
            <a:r>
              <a:rPr lang="en-US" sz="333" i="1" dirty="0">
                <a:solidFill>
                  <a:srgbClr val="000000"/>
                </a:solidFill>
                <a:latin typeface="Calibri"/>
              </a:rPr>
              <a:t>Administration and Policy in Mental Health and Mental Health Services Research</a:t>
            </a:r>
            <a:r>
              <a:rPr lang="en-US" sz="333" dirty="0">
                <a:solidFill>
                  <a:srgbClr val="000000"/>
                </a:solidFill>
                <a:latin typeface="Calibri"/>
              </a:rPr>
              <a:t>, </a:t>
            </a:r>
            <a:r>
              <a:rPr lang="en-US" sz="333" i="1" dirty="0">
                <a:solidFill>
                  <a:srgbClr val="000000"/>
                </a:solidFill>
                <a:latin typeface="Calibri"/>
              </a:rPr>
              <a:t>39</a:t>
            </a:r>
            <a:r>
              <a:rPr lang="en-US" sz="333" dirty="0">
                <a:solidFill>
                  <a:srgbClr val="000000"/>
                </a:solidFill>
                <a:latin typeface="Calibri"/>
              </a:rPr>
              <a:t>(5), 406-418.</a:t>
            </a:r>
          </a:p>
          <a:p>
            <a:pPr marL="71426" indent="-71426" defTabSz="685573">
              <a:buFont typeface="+mj-lt"/>
              <a:buAutoNum type="arabicPeriod"/>
            </a:pPr>
            <a:endParaRPr lang="en-US" sz="333" dirty="0">
              <a:solidFill>
                <a:srgbClr val="000000"/>
              </a:solidFill>
              <a:latin typeface="Calibri"/>
            </a:endParaRPr>
          </a:p>
          <a:p>
            <a:pPr marL="71426" indent="-71426" defTabSz="685573">
              <a:buFont typeface="+mj-lt"/>
              <a:buAutoNum type="arabicPeriod"/>
            </a:pPr>
            <a:r>
              <a:rPr lang="en-US" sz="333" dirty="0">
                <a:solidFill>
                  <a:srgbClr val="000000"/>
                </a:solidFill>
                <a:latin typeface="Calibri"/>
              </a:rPr>
              <a:t>Song, H. J., Han, H. R., Lee, J. E., Kim, J. Y., Kim, K. B., </a:t>
            </a:r>
            <a:r>
              <a:rPr lang="en-US" sz="333" dirty="0" err="1">
                <a:solidFill>
                  <a:srgbClr val="000000"/>
                </a:solidFill>
                <a:latin typeface="Calibri"/>
              </a:rPr>
              <a:t>Ryu</a:t>
            </a:r>
            <a:r>
              <a:rPr lang="en-US" sz="333" dirty="0">
                <a:solidFill>
                  <a:srgbClr val="000000"/>
                </a:solidFill>
                <a:latin typeface="Calibri"/>
              </a:rPr>
              <a:t>, J. P., &amp; Kim, M. (2010). Does access to care still affect health care utilization by immigrants? Testing of an empirical explanatory model of health care utilization by Korean American immigrants with high blood pressure. </a:t>
            </a:r>
            <a:r>
              <a:rPr lang="en-US" sz="333" i="1" dirty="0">
                <a:solidFill>
                  <a:srgbClr val="000000"/>
                </a:solidFill>
                <a:latin typeface="Calibri"/>
              </a:rPr>
              <a:t>Journal of immigrant and Minority Health</a:t>
            </a:r>
            <a:r>
              <a:rPr lang="en-US" sz="333" dirty="0">
                <a:solidFill>
                  <a:srgbClr val="000000"/>
                </a:solidFill>
                <a:latin typeface="Calibri"/>
              </a:rPr>
              <a:t>, </a:t>
            </a:r>
            <a:r>
              <a:rPr lang="en-US" sz="333" i="1" dirty="0">
                <a:solidFill>
                  <a:srgbClr val="000000"/>
                </a:solidFill>
                <a:latin typeface="Calibri"/>
              </a:rPr>
              <a:t>12</a:t>
            </a:r>
            <a:r>
              <a:rPr lang="en-US" sz="333" dirty="0">
                <a:solidFill>
                  <a:srgbClr val="000000"/>
                </a:solidFill>
                <a:latin typeface="Calibri"/>
              </a:rPr>
              <a:t>(4), 513-519.</a:t>
            </a:r>
          </a:p>
        </p:txBody>
      </p:sp>
      <p:sp>
        <p:nvSpPr>
          <p:cNvPr id="27" name="TextBox 26"/>
          <p:cNvSpPr txBox="1"/>
          <p:nvPr/>
        </p:nvSpPr>
        <p:spPr>
          <a:xfrm>
            <a:off x="6096001" y="6072188"/>
            <a:ext cx="569061" cy="155554"/>
          </a:xfrm>
          <a:prstGeom prst="rect">
            <a:avLst/>
          </a:prstGeom>
          <a:noFill/>
        </p:spPr>
        <p:txBody>
          <a:bodyPr wrap="none" lIns="14285" tIns="7143" rIns="14285" bIns="7143" rtlCol="0">
            <a:spAutoFit/>
          </a:bodyPr>
          <a:lstStyle/>
          <a:p>
            <a:pPr defTabSz="685573"/>
            <a:r>
              <a:rPr lang="en-US" sz="917" b="1" dirty="0">
                <a:solidFill>
                  <a:srgbClr val="000000"/>
                </a:solidFill>
                <a:latin typeface="Calibri"/>
              </a:rPr>
              <a:t>References</a:t>
            </a:r>
          </a:p>
        </p:txBody>
      </p:sp>
      <p:sp>
        <p:nvSpPr>
          <p:cNvPr id="10" name="Text Box 189"/>
          <p:cNvSpPr txBox="1">
            <a:spLocks noChangeArrowheads="1"/>
          </p:cNvSpPr>
          <p:nvPr/>
        </p:nvSpPr>
        <p:spPr bwMode="auto">
          <a:xfrm>
            <a:off x="1793875" y="1238250"/>
            <a:ext cx="2384951" cy="1594465"/>
          </a:xfrm>
          <a:prstGeom prst="rect">
            <a:avLst/>
          </a:prstGeom>
          <a:solidFill>
            <a:schemeClr val="bg1"/>
          </a:solidFill>
          <a:ln w="12700">
            <a:solidFill>
              <a:schemeClr val="accent1">
                <a:lumMod val="75000"/>
              </a:schemeClr>
            </a:solidFill>
          </a:ln>
          <a:effectLst/>
        </p:spPr>
        <p:txBody>
          <a:bodyPr wrap="square" lIns="28570" tIns="28570" rIns="28570" bIns="2857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marL="119043" indent="-119043" defTabSz="685573">
              <a:lnSpc>
                <a:spcPct val="150000"/>
              </a:lnSpc>
              <a:buFont typeface="Arial" charset="0"/>
              <a:buChar char="•"/>
            </a:pPr>
            <a:r>
              <a:rPr lang="en-US" sz="750" dirty="0">
                <a:solidFill>
                  <a:srgbClr val="000000"/>
                </a:solidFill>
              </a:rPr>
              <a:t>Older immigrants who migrate to the United States (U.S.) report </a:t>
            </a:r>
            <a:r>
              <a:rPr lang="en-US" sz="750" b="1" dirty="0">
                <a:solidFill>
                  <a:srgbClr val="000000"/>
                </a:solidFill>
              </a:rPr>
              <a:t>difficulty acculturating </a:t>
            </a:r>
            <a:r>
              <a:rPr lang="en-US" sz="750" dirty="0">
                <a:solidFill>
                  <a:srgbClr val="000000"/>
                </a:solidFill>
              </a:rPr>
              <a:t>(</a:t>
            </a:r>
            <a:r>
              <a:rPr lang="en-US" sz="583" dirty="0">
                <a:solidFill>
                  <a:srgbClr val="000000"/>
                </a:solidFill>
              </a:rPr>
              <a:t>Gonzalez, 2007)</a:t>
            </a:r>
          </a:p>
          <a:p>
            <a:pPr marL="119043" indent="-119043" defTabSz="685573">
              <a:lnSpc>
                <a:spcPct val="150000"/>
              </a:lnSpc>
              <a:buFont typeface="Arial" charset="0"/>
              <a:buChar char="•"/>
            </a:pPr>
            <a:r>
              <a:rPr lang="en-US" sz="750" dirty="0">
                <a:solidFill>
                  <a:srgbClr val="000000"/>
                </a:solidFill>
              </a:rPr>
              <a:t>Stressors unique to the experience of migration and resettlement that may </a:t>
            </a:r>
            <a:r>
              <a:rPr lang="en-US" sz="750" b="1" dirty="0">
                <a:solidFill>
                  <a:srgbClr val="000000"/>
                </a:solidFill>
              </a:rPr>
              <a:t>exacerbate or cause mental health problems</a:t>
            </a:r>
          </a:p>
          <a:p>
            <a:pPr marL="119043" indent="-119043" defTabSz="685573">
              <a:lnSpc>
                <a:spcPct val="150000"/>
              </a:lnSpc>
              <a:buFont typeface="Arial" charset="0"/>
              <a:buChar char="•"/>
            </a:pPr>
            <a:r>
              <a:rPr lang="en-US" sz="750" dirty="0">
                <a:solidFill>
                  <a:srgbClr val="000000"/>
                </a:solidFill>
              </a:rPr>
              <a:t>Access mental health care at </a:t>
            </a:r>
            <a:r>
              <a:rPr lang="en-US" sz="750" b="1" dirty="0">
                <a:solidFill>
                  <a:srgbClr val="000000"/>
                </a:solidFill>
              </a:rPr>
              <a:t>disproportionately lower rates </a:t>
            </a:r>
            <a:r>
              <a:rPr lang="en-US" sz="750" dirty="0">
                <a:solidFill>
                  <a:srgbClr val="000000"/>
                </a:solidFill>
              </a:rPr>
              <a:t>than the general population </a:t>
            </a:r>
          </a:p>
          <a:p>
            <a:pPr marL="119043" indent="-119043" defTabSz="685573">
              <a:lnSpc>
                <a:spcPct val="150000"/>
              </a:lnSpc>
              <a:buFont typeface="Arial" charset="0"/>
              <a:buChar char="•"/>
            </a:pPr>
            <a:r>
              <a:rPr lang="en-US" sz="750" dirty="0">
                <a:solidFill>
                  <a:srgbClr val="000000"/>
                </a:solidFill>
              </a:rPr>
              <a:t>Negative experiences may </a:t>
            </a:r>
            <a:r>
              <a:rPr lang="en-US" sz="750" b="1" dirty="0">
                <a:solidFill>
                  <a:srgbClr val="000000"/>
                </a:solidFill>
              </a:rPr>
              <a:t>trigger mental health concerns</a:t>
            </a:r>
          </a:p>
        </p:txBody>
      </p:sp>
      <p:sp>
        <p:nvSpPr>
          <p:cNvPr id="32" name="Rectangle 31"/>
          <p:cNvSpPr/>
          <p:nvPr/>
        </p:nvSpPr>
        <p:spPr>
          <a:xfrm>
            <a:off x="1793875" y="1027024"/>
            <a:ext cx="2384951" cy="211226"/>
          </a:xfrm>
          <a:prstGeom prst="rect">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lIns="14285" tIns="7143" rIns="14285" bIns="7143" rtlCol="0" anchor="ctr"/>
          <a:lstStyle/>
          <a:p>
            <a:pPr algn="ctr" defTabSz="685573"/>
            <a:r>
              <a:rPr lang="en-US" sz="917" b="1" dirty="0">
                <a:solidFill>
                  <a:srgbClr val="919191">
                    <a:lumMod val="20000"/>
                    <a:lumOff val="80000"/>
                  </a:srgbClr>
                </a:solidFill>
                <a:latin typeface="Calibri"/>
              </a:rPr>
              <a:t>Background &amp; Significance</a:t>
            </a:r>
          </a:p>
        </p:txBody>
      </p:sp>
      <p:sp>
        <p:nvSpPr>
          <p:cNvPr id="15" name="Text Box 194"/>
          <p:cNvSpPr txBox="1">
            <a:spLocks noChangeArrowheads="1"/>
          </p:cNvSpPr>
          <p:nvPr/>
        </p:nvSpPr>
        <p:spPr bwMode="auto">
          <a:xfrm>
            <a:off x="4297076" y="2508682"/>
            <a:ext cx="3624549" cy="1248217"/>
          </a:xfrm>
          <a:prstGeom prst="rect">
            <a:avLst/>
          </a:prstGeom>
          <a:solidFill>
            <a:schemeClr val="bg1"/>
          </a:solidFill>
          <a:ln w="12700">
            <a:solidFill>
              <a:schemeClr val="accent1">
                <a:lumMod val="75000"/>
              </a:schemeClr>
            </a:solidFill>
          </a:ln>
          <a:effectLst/>
        </p:spPr>
        <p:txBody>
          <a:bodyPr wrap="square" lIns="28570" tIns="28570" rIns="28570" bIns="2857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marL="119043" indent="-119043" defTabSz="685573" eaLnBrk="1" hangingPunct="1">
              <a:lnSpc>
                <a:spcPct val="150000"/>
              </a:lnSpc>
              <a:buFont typeface="Arial" charset="0"/>
              <a:buChar char="•"/>
            </a:pPr>
            <a:r>
              <a:rPr lang="en-US" sz="750" b="1" dirty="0">
                <a:solidFill>
                  <a:srgbClr val="000000"/>
                </a:solidFill>
              </a:rPr>
              <a:t>Both Immigrant Populations:</a:t>
            </a:r>
          </a:p>
          <a:p>
            <a:pPr marL="273800" lvl="1" indent="-119043" defTabSz="685573" eaLnBrk="1" hangingPunct="1">
              <a:lnSpc>
                <a:spcPct val="150000"/>
              </a:lnSpc>
              <a:buFont typeface="Arial" charset="0"/>
              <a:buChar char="•"/>
            </a:pPr>
            <a:r>
              <a:rPr lang="en-US" sz="750" dirty="0">
                <a:solidFill>
                  <a:srgbClr val="000000"/>
                </a:solidFill>
              </a:rPr>
              <a:t>Poor self-rated mental health, female gender, poor English language proficiency, and mental health episodes is associated with significantly greater mental health service use, even after controlling for other predictors</a:t>
            </a:r>
          </a:p>
          <a:p>
            <a:pPr marL="119043" indent="-119043" defTabSz="685573" eaLnBrk="1" hangingPunct="1">
              <a:lnSpc>
                <a:spcPct val="150000"/>
              </a:lnSpc>
              <a:buFont typeface="Arial" charset="0"/>
              <a:buChar char="•"/>
            </a:pPr>
            <a:r>
              <a:rPr lang="en-US" sz="750" b="1" dirty="0">
                <a:solidFill>
                  <a:srgbClr val="000000"/>
                </a:solidFill>
              </a:rPr>
              <a:t>Asian Older Adults:</a:t>
            </a:r>
          </a:p>
          <a:p>
            <a:pPr marL="273800" lvl="1" indent="-119043" defTabSz="685573" eaLnBrk="1" hangingPunct="1">
              <a:lnSpc>
                <a:spcPct val="150000"/>
              </a:lnSpc>
              <a:buFont typeface="Arial" charset="0"/>
              <a:buChar char="•"/>
            </a:pPr>
            <a:r>
              <a:rPr lang="en-US" sz="750" dirty="0">
                <a:solidFill>
                  <a:srgbClr val="000000"/>
                </a:solidFill>
              </a:rPr>
              <a:t>Use of mental health services is significantly associated with mental </a:t>
            </a:r>
            <a:r>
              <a:rPr lang="en-US" sz="750">
                <a:solidFill>
                  <a:srgbClr val="000000"/>
                </a:solidFill>
              </a:rPr>
              <a:t>health episodes</a:t>
            </a:r>
            <a:endParaRPr lang="en-US" sz="750" dirty="0">
              <a:solidFill>
                <a:srgbClr val="000000"/>
              </a:solidFill>
            </a:endParaRPr>
          </a:p>
        </p:txBody>
      </p:sp>
      <p:sp>
        <p:nvSpPr>
          <p:cNvPr id="33" name="Rectangle 32"/>
          <p:cNvSpPr/>
          <p:nvPr/>
        </p:nvSpPr>
        <p:spPr>
          <a:xfrm>
            <a:off x="1793875" y="2954792"/>
            <a:ext cx="2384951" cy="166582"/>
          </a:xfrm>
          <a:prstGeom prst="rect">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lIns="14285" tIns="7143" rIns="14285" bIns="7143" rtlCol="0" anchor="ctr"/>
          <a:lstStyle/>
          <a:p>
            <a:pPr algn="ctr" defTabSz="685573"/>
            <a:r>
              <a:rPr lang="en-US" sz="917" b="1" dirty="0">
                <a:solidFill>
                  <a:srgbClr val="919191">
                    <a:lumMod val="20000"/>
                    <a:lumOff val="80000"/>
                  </a:srgbClr>
                </a:solidFill>
                <a:latin typeface="Calibri"/>
              </a:rPr>
              <a:t>Objectives</a:t>
            </a:r>
          </a:p>
        </p:txBody>
      </p:sp>
      <p:sp>
        <p:nvSpPr>
          <p:cNvPr id="13" name="Text Box 192"/>
          <p:cNvSpPr txBox="1">
            <a:spLocks noChangeArrowheads="1"/>
          </p:cNvSpPr>
          <p:nvPr/>
        </p:nvSpPr>
        <p:spPr bwMode="auto">
          <a:xfrm>
            <a:off x="1803367" y="4620057"/>
            <a:ext cx="2375459" cy="1248217"/>
          </a:xfrm>
          <a:prstGeom prst="rect">
            <a:avLst/>
          </a:prstGeom>
          <a:solidFill>
            <a:schemeClr val="bg1"/>
          </a:solidFill>
          <a:ln w="12700">
            <a:solidFill>
              <a:schemeClr val="accent1">
                <a:lumMod val="75000"/>
              </a:schemeClr>
            </a:solidFill>
          </a:ln>
          <a:effectLst/>
        </p:spPr>
        <p:txBody>
          <a:bodyPr wrap="square" lIns="28570" tIns="28570" rIns="28570" bIns="2857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marL="59522" indent="-59522" defTabSz="685573">
              <a:lnSpc>
                <a:spcPct val="150000"/>
              </a:lnSpc>
              <a:buFont typeface="Arial" charset="0"/>
              <a:buChar char="•"/>
            </a:pPr>
            <a:r>
              <a:rPr lang="en-US" sz="750" dirty="0">
                <a:solidFill>
                  <a:srgbClr val="000000"/>
                </a:solidFill>
              </a:rPr>
              <a:t> 211 </a:t>
            </a:r>
            <a:r>
              <a:rPr lang="en-US" sz="750" b="1" dirty="0">
                <a:solidFill>
                  <a:srgbClr val="000000"/>
                </a:solidFill>
              </a:rPr>
              <a:t>Latino</a:t>
            </a:r>
            <a:r>
              <a:rPr lang="en-US" sz="750" dirty="0">
                <a:solidFill>
                  <a:srgbClr val="000000"/>
                </a:solidFill>
              </a:rPr>
              <a:t>, 270 </a:t>
            </a:r>
            <a:r>
              <a:rPr lang="en-US" sz="750" b="1" dirty="0">
                <a:solidFill>
                  <a:srgbClr val="000000"/>
                </a:solidFill>
              </a:rPr>
              <a:t>Asian</a:t>
            </a:r>
            <a:r>
              <a:rPr lang="en-US" sz="750" dirty="0">
                <a:solidFill>
                  <a:srgbClr val="000000"/>
                </a:solidFill>
              </a:rPr>
              <a:t> immigrants </a:t>
            </a:r>
          </a:p>
          <a:p>
            <a:pPr marL="59522" indent="-59522" defTabSz="685573">
              <a:lnSpc>
                <a:spcPct val="150000"/>
              </a:lnSpc>
              <a:buFont typeface="Arial" charset="0"/>
              <a:buChar char="•"/>
            </a:pPr>
            <a:r>
              <a:rPr lang="en-US" sz="750" dirty="0">
                <a:solidFill>
                  <a:srgbClr val="000000"/>
                </a:solidFill>
              </a:rPr>
              <a:t> National Latino and Asian American Survey (NLAAS) </a:t>
            </a:r>
          </a:p>
          <a:p>
            <a:pPr marL="59522" indent="-59522" defTabSz="685573">
              <a:lnSpc>
                <a:spcPct val="150000"/>
              </a:lnSpc>
              <a:buFont typeface="Arial" charset="0"/>
              <a:buChar char="•"/>
            </a:pPr>
            <a:r>
              <a:rPr lang="en-US" sz="750" dirty="0">
                <a:solidFill>
                  <a:srgbClr val="000000"/>
                </a:solidFill>
              </a:rPr>
              <a:t> Hierarchical regression model </a:t>
            </a:r>
          </a:p>
          <a:p>
            <a:pPr marL="154756" lvl="1" indent="-59522" defTabSz="685573">
              <a:lnSpc>
                <a:spcPct val="150000"/>
              </a:lnSpc>
              <a:buFont typeface="Arial" charset="0"/>
              <a:buChar char="•"/>
            </a:pPr>
            <a:r>
              <a:rPr lang="en-US" sz="750" dirty="0">
                <a:solidFill>
                  <a:srgbClr val="000000"/>
                </a:solidFill>
              </a:rPr>
              <a:t> Demographics</a:t>
            </a:r>
          </a:p>
          <a:p>
            <a:pPr marL="154756" lvl="1" indent="-59522" defTabSz="685573">
              <a:lnSpc>
                <a:spcPct val="150000"/>
              </a:lnSpc>
              <a:buFont typeface="Arial" charset="0"/>
              <a:buChar char="•"/>
            </a:pPr>
            <a:r>
              <a:rPr lang="en-US" sz="750" dirty="0">
                <a:solidFill>
                  <a:srgbClr val="000000"/>
                </a:solidFill>
              </a:rPr>
              <a:t> Acculturation factors</a:t>
            </a:r>
          </a:p>
          <a:p>
            <a:pPr marL="154756" lvl="1" indent="-59522" defTabSz="685573">
              <a:lnSpc>
                <a:spcPct val="150000"/>
              </a:lnSpc>
              <a:buFont typeface="Arial" charset="0"/>
              <a:buChar char="•"/>
            </a:pPr>
            <a:r>
              <a:rPr lang="en-US" sz="750" dirty="0">
                <a:solidFill>
                  <a:srgbClr val="000000"/>
                </a:solidFill>
              </a:rPr>
              <a:t> Physical health</a:t>
            </a:r>
          </a:p>
          <a:p>
            <a:pPr marL="154756" lvl="1" indent="-59522" defTabSz="685573">
              <a:lnSpc>
                <a:spcPct val="150000"/>
              </a:lnSpc>
              <a:buFont typeface="Arial" charset="0"/>
              <a:buChar char="•"/>
            </a:pPr>
            <a:r>
              <a:rPr lang="en-US" sz="750" dirty="0">
                <a:solidFill>
                  <a:srgbClr val="000000"/>
                </a:solidFill>
              </a:rPr>
              <a:t> Mental health </a:t>
            </a:r>
          </a:p>
        </p:txBody>
      </p:sp>
      <p:sp>
        <p:nvSpPr>
          <p:cNvPr id="34" name="Rectangle 33"/>
          <p:cNvSpPr/>
          <p:nvPr/>
        </p:nvSpPr>
        <p:spPr>
          <a:xfrm>
            <a:off x="1803367" y="4462058"/>
            <a:ext cx="2375459" cy="157999"/>
          </a:xfrm>
          <a:prstGeom prst="rect">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lIns="14285" tIns="7143" rIns="14285" bIns="7143" rtlCol="0" anchor="ctr"/>
          <a:lstStyle/>
          <a:p>
            <a:pPr algn="ctr" defTabSz="685573"/>
            <a:r>
              <a:rPr lang="en-US" sz="917" b="1" dirty="0">
                <a:solidFill>
                  <a:srgbClr val="919191">
                    <a:lumMod val="20000"/>
                    <a:lumOff val="80000"/>
                  </a:srgbClr>
                </a:solidFill>
                <a:latin typeface="Calibri"/>
              </a:rPr>
              <a:t>Methods &amp; Materials</a:t>
            </a:r>
          </a:p>
        </p:txBody>
      </p:sp>
      <p:sp>
        <p:nvSpPr>
          <p:cNvPr id="12" name="Text Box 191"/>
          <p:cNvSpPr txBox="1">
            <a:spLocks noChangeArrowheads="1"/>
          </p:cNvSpPr>
          <p:nvPr/>
        </p:nvSpPr>
        <p:spPr bwMode="auto">
          <a:xfrm>
            <a:off x="8039875" y="1156637"/>
            <a:ext cx="2404149" cy="1674103"/>
          </a:xfrm>
          <a:prstGeom prst="rect">
            <a:avLst/>
          </a:prstGeom>
          <a:solidFill>
            <a:schemeClr val="bg1"/>
          </a:solidFill>
          <a:ln w="12700">
            <a:solidFill>
              <a:schemeClr val="accent1">
                <a:lumMod val="75000"/>
              </a:schemeClr>
            </a:solidFill>
          </a:ln>
          <a:effectLst/>
        </p:spPr>
        <p:txBody>
          <a:bodyPr wrap="square" lIns="28570" tIns="28570" rIns="28570" bIns="2857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marL="95235" indent="-95235" defTabSz="685573" eaLnBrk="1" hangingPunct="1">
              <a:lnSpc>
                <a:spcPct val="150000"/>
              </a:lnSpc>
              <a:buFont typeface="Arial" charset="0"/>
              <a:buChar char="•"/>
            </a:pPr>
            <a:r>
              <a:rPr lang="en-US" sz="750" b="1" dirty="0">
                <a:solidFill>
                  <a:srgbClr val="000000"/>
                </a:solidFill>
              </a:rPr>
              <a:t>Results call for multi-dimensional prevention strategies </a:t>
            </a:r>
            <a:r>
              <a:rPr lang="en-US" sz="750" dirty="0">
                <a:solidFill>
                  <a:srgbClr val="000000"/>
                </a:solidFill>
              </a:rPr>
              <a:t>that address mental health concerns in the context of immigration </a:t>
            </a:r>
            <a:r>
              <a:rPr lang="en-US" sz="583" dirty="0">
                <a:solidFill>
                  <a:srgbClr val="000000"/>
                </a:solidFill>
              </a:rPr>
              <a:t>(Kim et al., 2011; Kim et al., 2010; Song et al., 2010)</a:t>
            </a:r>
          </a:p>
          <a:p>
            <a:pPr marL="95235" indent="-95235" defTabSz="685573" eaLnBrk="1" hangingPunct="1">
              <a:lnSpc>
                <a:spcPct val="150000"/>
              </a:lnSpc>
              <a:buFont typeface="Arial" charset="0"/>
              <a:buChar char="•"/>
            </a:pPr>
            <a:r>
              <a:rPr lang="en-US" sz="750" dirty="0">
                <a:solidFill>
                  <a:srgbClr val="000000"/>
                </a:solidFill>
              </a:rPr>
              <a:t>Specifically, results indicate a heightened </a:t>
            </a:r>
            <a:r>
              <a:rPr lang="en-US" sz="750" b="1" dirty="0">
                <a:solidFill>
                  <a:srgbClr val="000000"/>
                </a:solidFill>
              </a:rPr>
              <a:t>need to focus on prevention and treatment </a:t>
            </a:r>
            <a:r>
              <a:rPr lang="en-US" sz="750" dirty="0">
                <a:solidFill>
                  <a:srgbClr val="000000"/>
                </a:solidFill>
              </a:rPr>
              <a:t>on mental health disorders among aging immigrants </a:t>
            </a:r>
          </a:p>
          <a:p>
            <a:pPr marL="249991" lvl="1" indent="-95235" defTabSz="685573" eaLnBrk="1" hangingPunct="1">
              <a:lnSpc>
                <a:spcPct val="150000"/>
              </a:lnSpc>
              <a:buFont typeface="Arial" charset="0"/>
              <a:buChar char="•"/>
            </a:pPr>
            <a:r>
              <a:rPr lang="en-US" sz="667" dirty="0">
                <a:solidFill>
                  <a:srgbClr val="000000"/>
                </a:solidFill>
              </a:rPr>
              <a:t>E.g. </a:t>
            </a:r>
            <a:r>
              <a:rPr lang="en-US" sz="667" i="1" dirty="0">
                <a:solidFill>
                  <a:srgbClr val="000000"/>
                </a:solidFill>
              </a:rPr>
              <a:t>Screen for mental health using the Geriatric Depression Scale and Geriatric Anxiety Inventory  </a:t>
            </a:r>
            <a:r>
              <a:rPr lang="en-US" sz="667" dirty="0">
                <a:solidFill>
                  <a:srgbClr val="000000"/>
                </a:solidFill>
              </a:rPr>
              <a:t>among aging immigrants in the U.S. </a:t>
            </a:r>
            <a:r>
              <a:rPr lang="en-US" sz="583" i="1" dirty="0">
                <a:solidFill>
                  <a:srgbClr val="000000"/>
                </a:solidFill>
              </a:rPr>
              <a:t>(Lin et al., 2016)</a:t>
            </a:r>
          </a:p>
        </p:txBody>
      </p:sp>
      <p:sp>
        <p:nvSpPr>
          <p:cNvPr id="35" name="Rectangle 34"/>
          <p:cNvSpPr/>
          <p:nvPr/>
        </p:nvSpPr>
        <p:spPr>
          <a:xfrm>
            <a:off x="8039875" y="952500"/>
            <a:ext cx="2404149" cy="238125"/>
          </a:xfrm>
          <a:prstGeom prst="rect">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lIns="14285" tIns="7143" rIns="14285" bIns="7143" rtlCol="0" anchor="ctr"/>
          <a:lstStyle/>
          <a:p>
            <a:pPr algn="ctr" defTabSz="685573"/>
            <a:r>
              <a:rPr lang="en-US" sz="917" b="1" dirty="0">
                <a:solidFill>
                  <a:srgbClr val="919191">
                    <a:lumMod val="20000"/>
                    <a:lumOff val="80000"/>
                  </a:srgbClr>
                </a:solidFill>
                <a:latin typeface="Calibri"/>
              </a:rPr>
              <a:t>Discussion</a:t>
            </a:r>
          </a:p>
        </p:txBody>
      </p:sp>
      <p:sp>
        <p:nvSpPr>
          <p:cNvPr id="11" name="Text Box 190"/>
          <p:cNvSpPr txBox="1">
            <a:spLocks noChangeArrowheads="1"/>
          </p:cNvSpPr>
          <p:nvPr/>
        </p:nvSpPr>
        <p:spPr bwMode="auto">
          <a:xfrm>
            <a:off x="1793875" y="3122014"/>
            <a:ext cx="2384951" cy="1187751"/>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12700">
            <a:solidFill>
              <a:schemeClr val="accent1">
                <a:lumMod val="75000"/>
              </a:schemeClr>
            </a:solidFill>
          </a:ln>
          <a:effectLst/>
        </p:spPr>
        <p:txBody>
          <a:bodyPr wrap="square" lIns="28570" tIns="28570" rIns="28570" bIns="2857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marL="95235" indent="-95235" defTabSz="685573">
              <a:lnSpc>
                <a:spcPct val="150000"/>
              </a:lnSpc>
              <a:buFont typeface="Arial" charset="0"/>
              <a:buChar char="•"/>
            </a:pPr>
            <a:r>
              <a:rPr lang="en-US" sz="833" i="1" dirty="0">
                <a:solidFill>
                  <a:srgbClr val="000000"/>
                </a:solidFill>
              </a:rPr>
              <a:t>Examine factors that influenced the usage of mental health services among Asian and Latino older adults (50+) in </a:t>
            </a:r>
            <a:r>
              <a:rPr lang="en-US" sz="833" i="1">
                <a:solidFill>
                  <a:srgbClr val="000000"/>
                </a:solidFill>
              </a:rPr>
              <a:t>the U.S</a:t>
            </a:r>
            <a:endParaRPr lang="en-US" sz="833" i="1" dirty="0">
              <a:solidFill>
                <a:srgbClr val="000000"/>
              </a:solidFill>
            </a:endParaRPr>
          </a:p>
          <a:p>
            <a:pPr marL="95235" indent="-95235" defTabSz="685573">
              <a:lnSpc>
                <a:spcPct val="150000"/>
              </a:lnSpc>
              <a:buFont typeface="Arial" charset="0"/>
              <a:buChar char="•"/>
            </a:pPr>
            <a:r>
              <a:rPr lang="en-US" sz="833" i="1" dirty="0">
                <a:solidFill>
                  <a:srgbClr val="000000"/>
                </a:solidFill>
              </a:rPr>
              <a:t>Explore whether physical health ratings were significant health need factors associated with the use of mental health services </a:t>
            </a:r>
          </a:p>
        </p:txBody>
      </p:sp>
      <p:sp>
        <p:nvSpPr>
          <p:cNvPr id="45" name="Rectangle 44"/>
          <p:cNvSpPr/>
          <p:nvPr/>
        </p:nvSpPr>
        <p:spPr>
          <a:xfrm>
            <a:off x="4297076" y="2335627"/>
            <a:ext cx="3624549" cy="188498"/>
          </a:xfrm>
          <a:prstGeom prst="rect">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lIns="14285" tIns="7143" rIns="14285" bIns="7143" rtlCol="0" anchor="ctr"/>
          <a:lstStyle/>
          <a:p>
            <a:pPr algn="ctr" defTabSz="685573"/>
            <a:r>
              <a:rPr lang="en-US" sz="917" b="1" dirty="0">
                <a:solidFill>
                  <a:srgbClr val="919191">
                    <a:lumMod val="20000"/>
                    <a:lumOff val="80000"/>
                  </a:srgbClr>
                </a:solidFill>
                <a:latin typeface="Calibri"/>
              </a:rPr>
              <a:t>Results</a:t>
            </a:r>
          </a:p>
        </p:txBody>
      </p:sp>
      <p:sp>
        <p:nvSpPr>
          <p:cNvPr id="53" name="Text Box 180"/>
          <p:cNvSpPr txBox="1">
            <a:spLocks noChangeArrowheads="1"/>
          </p:cNvSpPr>
          <p:nvPr/>
        </p:nvSpPr>
        <p:spPr bwMode="auto">
          <a:xfrm>
            <a:off x="4281032" y="3816932"/>
            <a:ext cx="1227896" cy="1041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4285" tIns="7143" rIns="14285" bIns="7143">
            <a:spAutoFit/>
          </a:bodyPr>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algn="ctr" defTabSz="914320" eaLnBrk="1" hangingPunct="1"/>
            <a:r>
              <a:rPr lang="en-US" sz="583" b="1" dirty="0">
                <a:solidFill>
                  <a:srgbClr val="000000"/>
                </a:solidFill>
                <a:latin typeface="Calibri" pitchFamily="34" charset="0"/>
              </a:rPr>
              <a:t>Table 2.</a:t>
            </a:r>
            <a:r>
              <a:rPr lang="en-US" sz="583" dirty="0">
                <a:solidFill>
                  <a:srgbClr val="000000"/>
                </a:solidFill>
                <a:latin typeface="Calibri" pitchFamily="34" charset="0"/>
              </a:rPr>
              <a:t> </a:t>
            </a:r>
            <a:r>
              <a:rPr lang="en-US" sz="583" i="1" dirty="0">
                <a:solidFill>
                  <a:srgbClr val="000000"/>
                </a:solidFill>
                <a:latin typeface="Calibri" pitchFamily="34" charset="0"/>
              </a:rPr>
              <a:t>Hierarchical Regression Model</a:t>
            </a:r>
            <a:r>
              <a:rPr lang="en-US" sz="583" dirty="0">
                <a:solidFill>
                  <a:srgbClr val="000000"/>
                </a:solidFill>
                <a:latin typeface="Calibri" pitchFamily="34" charset="0"/>
              </a:rPr>
              <a:t>.</a:t>
            </a:r>
          </a:p>
        </p:txBody>
      </p:sp>
      <p:pic>
        <p:nvPicPr>
          <p:cNvPr id="38" name="Picture 37" descr="Print-HDFS-H-FC.eps"/>
          <p:cNvPicPr>
            <a:picLocks noChangeAspect="1"/>
          </p:cNvPicPr>
          <p:nvPr/>
        </p:nvPicPr>
        <p:blipFill rotWithShape="1">
          <a:blip r:embed="rId2">
            <a:extLst>
              <a:ext uri="{28A0092B-C50C-407E-A947-70E740481C1C}">
                <a14:useLocalDpi xmlns:a14="http://schemas.microsoft.com/office/drawing/2010/main" val="0"/>
              </a:ext>
            </a:extLst>
          </a:blip>
          <a:srcRect b="23615"/>
          <a:stretch/>
        </p:blipFill>
        <p:spPr>
          <a:xfrm>
            <a:off x="1556054" y="6051021"/>
            <a:ext cx="2302334" cy="806979"/>
          </a:xfrm>
          <a:prstGeom prst="rect">
            <a:avLst/>
          </a:prstGeom>
        </p:spPr>
      </p:pic>
      <p:sp>
        <p:nvSpPr>
          <p:cNvPr id="29" name="Text Box 180"/>
          <p:cNvSpPr txBox="1">
            <a:spLocks noChangeArrowheads="1"/>
          </p:cNvSpPr>
          <p:nvPr/>
        </p:nvSpPr>
        <p:spPr bwMode="auto">
          <a:xfrm>
            <a:off x="4313822" y="904875"/>
            <a:ext cx="2208934" cy="1041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14285" tIns="7143" rIns="14285" bIns="7143">
            <a:spAutoFit/>
          </a:bodyPr>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algn="ctr" defTabSz="914320" eaLnBrk="1" hangingPunct="1"/>
            <a:r>
              <a:rPr lang="en-US" sz="583" b="1" dirty="0">
                <a:solidFill>
                  <a:srgbClr val="000000"/>
                </a:solidFill>
                <a:latin typeface="Calibri" pitchFamily="34" charset="0"/>
              </a:rPr>
              <a:t>Table 1.</a:t>
            </a:r>
            <a:r>
              <a:rPr lang="en-US" sz="583" dirty="0">
                <a:solidFill>
                  <a:srgbClr val="000000"/>
                </a:solidFill>
                <a:latin typeface="Calibri" pitchFamily="34" charset="0"/>
              </a:rPr>
              <a:t> </a:t>
            </a:r>
            <a:r>
              <a:rPr lang="en-US" sz="583" i="1" dirty="0">
                <a:solidFill>
                  <a:srgbClr val="000000"/>
                </a:solidFill>
              </a:rPr>
              <a:t>Descriptive characteristics of select demographic variable</a:t>
            </a:r>
            <a:r>
              <a:rPr lang="en-US" sz="583" dirty="0">
                <a:solidFill>
                  <a:srgbClr val="000000"/>
                </a:solidFill>
                <a:latin typeface="Calibri" pitchFamily="34" charset="0"/>
              </a:rPr>
              <a:t>.</a:t>
            </a:r>
          </a:p>
        </p:txBody>
      </p:sp>
      <p:graphicFrame>
        <p:nvGraphicFramePr>
          <p:cNvPr id="2" name="Table 1"/>
          <p:cNvGraphicFramePr>
            <a:graphicFrameLocks noGrp="1"/>
          </p:cNvGraphicFramePr>
          <p:nvPr>
            <p:extLst/>
          </p:nvPr>
        </p:nvGraphicFramePr>
        <p:xfrm>
          <a:off x="4331622" y="1000125"/>
          <a:ext cx="3590002" cy="1293826"/>
        </p:xfrm>
        <a:graphic>
          <a:graphicData uri="http://schemas.openxmlformats.org/drawingml/2006/table">
            <a:tbl>
              <a:tblPr firstRow="1" firstCol="1" bandRow="1">
                <a:tableStyleId>{69C7853C-536D-4A76-A0AE-DD22124D55A5}</a:tableStyleId>
              </a:tblPr>
              <a:tblGrid>
                <a:gridCol w="1171980">
                  <a:extLst>
                    <a:ext uri="{9D8B030D-6E8A-4147-A177-3AD203B41FA5}">
                      <a16:colId xmlns:a16="http://schemas.microsoft.com/office/drawing/2014/main" val="20000"/>
                    </a:ext>
                  </a:extLst>
                </a:gridCol>
                <a:gridCol w="1260331">
                  <a:extLst>
                    <a:ext uri="{9D8B030D-6E8A-4147-A177-3AD203B41FA5}">
                      <a16:colId xmlns:a16="http://schemas.microsoft.com/office/drawing/2014/main" val="20001"/>
                    </a:ext>
                  </a:extLst>
                </a:gridCol>
                <a:gridCol w="1157691">
                  <a:extLst>
                    <a:ext uri="{9D8B030D-6E8A-4147-A177-3AD203B41FA5}">
                      <a16:colId xmlns:a16="http://schemas.microsoft.com/office/drawing/2014/main" val="20002"/>
                    </a:ext>
                  </a:extLst>
                </a:gridCol>
              </a:tblGrid>
              <a:tr h="228600">
                <a:tc>
                  <a:txBody>
                    <a:bodyPr/>
                    <a:lstStyle/>
                    <a:p>
                      <a:pPr marL="0" marR="0">
                        <a:spcBef>
                          <a:spcPts val="0"/>
                        </a:spcBef>
                        <a:spcAft>
                          <a:spcPts val="0"/>
                        </a:spcAft>
                      </a:pPr>
                      <a:r>
                        <a:rPr lang="en-US" sz="800" b="1" dirty="0">
                          <a:effectLst/>
                        </a:rPr>
                        <a:t> Characteristics</a:t>
                      </a:r>
                      <a:endParaRPr lang="en-US" sz="800" b="1" dirty="0">
                        <a:solidFill>
                          <a:schemeClr val="tx1"/>
                        </a:solidFill>
                        <a:effectLst/>
                        <a:latin typeface="Calibri" charset="0"/>
                        <a:ea typeface="Calibri" charset="0"/>
                        <a:cs typeface="Times New Roman" charset="0"/>
                      </a:endParaRPr>
                    </a:p>
                  </a:txBody>
                  <a:tcPr marL="14288" marR="14288" marT="0" marB="0" anchor="b">
                    <a:lnL w="9525" cap="flat" cmpd="sng" algn="ctr">
                      <a:noFill/>
                      <a:prstDash val="solid"/>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C00000"/>
                    </a:solidFill>
                  </a:tcPr>
                </a:tc>
                <a:tc>
                  <a:txBody>
                    <a:bodyPr/>
                    <a:lstStyle/>
                    <a:p>
                      <a:pPr marL="0" marR="0" algn="ctr">
                        <a:spcBef>
                          <a:spcPts val="0"/>
                        </a:spcBef>
                        <a:spcAft>
                          <a:spcPts val="0"/>
                        </a:spcAft>
                      </a:pPr>
                      <a:r>
                        <a:rPr lang="en-US" sz="800" u="sng" dirty="0">
                          <a:effectLst/>
                        </a:rPr>
                        <a:t>Latino individuals (N = 270)</a:t>
                      </a:r>
                    </a:p>
                    <a:p>
                      <a:pPr marL="0" marR="0" algn="ctr">
                        <a:spcBef>
                          <a:spcPts val="0"/>
                        </a:spcBef>
                        <a:spcAft>
                          <a:spcPts val="0"/>
                        </a:spcAft>
                      </a:pPr>
                      <a:r>
                        <a:rPr lang="en-US" sz="800" u="none" dirty="0">
                          <a:effectLst/>
                          <a:latin typeface="Calibri" charset="0"/>
                          <a:ea typeface="Calibri" charset="0"/>
                          <a:cs typeface="Times New Roman" charset="0"/>
                        </a:rPr>
                        <a:t>N (%)</a:t>
                      </a:r>
                    </a:p>
                  </a:txBody>
                  <a:tcPr marL="14288" marR="14288" marT="0" marB="0">
                    <a:lnL>
                      <a:noFill/>
                    </a:lnL>
                    <a:lnR>
                      <a:noFill/>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C00000"/>
                    </a:solidFill>
                  </a:tcPr>
                </a:tc>
                <a:tc>
                  <a:txBody>
                    <a:bodyPr/>
                    <a:lstStyle/>
                    <a:p>
                      <a:pPr marL="0" marR="0" algn="ctr">
                        <a:spcBef>
                          <a:spcPts val="0"/>
                        </a:spcBef>
                        <a:spcAft>
                          <a:spcPts val="0"/>
                        </a:spcAft>
                      </a:pPr>
                      <a:r>
                        <a:rPr lang="en-US" sz="800" u="sng" dirty="0">
                          <a:effectLst/>
                        </a:rPr>
                        <a:t>Asian individuals (N = 211)</a:t>
                      </a:r>
                    </a:p>
                    <a:p>
                      <a:pPr marL="0" marR="0" algn="ctr">
                        <a:spcBef>
                          <a:spcPts val="0"/>
                        </a:spcBef>
                        <a:spcAft>
                          <a:spcPts val="0"/>
                        </a:spcAft>
                      </a:pPr>
                      <a:r>
                        <a:rPr lang="en-US" sz="800" u="none" dirty="0">
                          <a:effectLst/>
                          <a:latin typeface="Calibri" charset="0"/>
                          <a:ea typeface="Calibri" charset="0"/>
                          <a:cs typeface="Times New Roman" charset="0"/>
                        </a:rPr>
                        <a:t>N (%)</a:t>
                      </a:r>
                    </a:p>
                  </a:txBody>
                  <a:tcPr marL="14288" marR="14288" marT="0" marB="0">
                    <a:lnL>
                      <a:noFill/>
                    </a:lnL>
                    <a:lnR w="9525" cap="flat" cmpd="sng" algn="ctr">
                      <a:noFill/>
                      <a:prstDash val="solid"/>
                    </a:lnR>
                    <a:lnT w="9525" cap="flat" cmpd="sng" algn="ctr">
                      <a:noFill/>
                      <a:prstDash val="solid"/>
                    </a:lnT>
                    <a:lnB w="25400" cap="flat" cmpd="sng" algn="ctr">
                      <a:noFill/>
                      <a:prstDash val="soli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184666">
                <a:tc>
                  <a:txBody>
                    <a:bodyPr/>
                    <a:lstStyle/>
                    <a:p>
                      <a:pPr marL="0" marR="0">
                        <a:spcBef>
                          <a:spcPts val="0"/>
                        </a:spcBef>
                        <a:spcAft>
                          <a:spcPts val="0"/>
                        </a:spcAft>
                      </a:pPr>
                      <a:r>
                        <a:rPr lang="en-US" sz="800" dirty="0">
                          <a:effectLst/>
                        </a:rPr>
                        <a:t>Age (mean)</a:t>
                      </a:r>
                      <a:endParaRPr lang="en-US" sz="800" dirty="0">
                        <a:solidFill>
                          <a:schemeClr val="tx1"/>
                        </a:solidFill>
                        <a:effectLst/>
                        <a:latin typeface="Calibri" charset="0"/>
                        <a:ea typeface="Calibri" charset="0"/>
                        <a:cs typeface="Times New Roman" charset="0"/>
                      </a:endParaRPr>
                    </a:p>
                  </a:txBody>
                  <a:tcPr marL="14288" marR="14288" marT="0" marB="0">
                    <a:lnL w="9525" cap="flat" cmpd="sng" algn="ctr">
                      <a:noFill/>
                      <a:prstDash val="solid"/>
                    </a:lnL>
                    <a:lnR w="25400"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800" dirty="0">
                          <a:effectLst/>
                        </a:rPr>
                        <a:t>68.9</a:t>
                      </a:r>
                      <a:endParaRPr lang="en-US" sz="800" dirty="0">
                        <a:effectLst/>
                        <a:latin typeface="Calibri" charset="0"/>
                        <a:ea typeface="Calibri" charset="0"/>
                        <a:cs typeface="Times New Roman" charset="0"/>
                      </a:endParaRPr>
                    </a:p>
                  </a:txBody>
                  <a:tcPr marL="14288" marR="14288" marT="0" marB="0">
                    <a:lnL w="25400"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800" dirty="0">
                          <a:effectLst/>
                        </a:rPr>
                        <a:t>68.70</a:t>
                      </a:r>
                      <a:endParaRPr lang="en-US" sz="800" dirty="0">
                        <a:effectLst/>
                        <a:latin typeface="Calibri" charset="0"/>
                        <a:ea typeface="Calibri" charset="0"/>
                        <a:cs typeface="Times New Roman" charset="0"/>
                      </a:endParaRPr>
                    </a:p>
                  </a:txBody>
                  <a:tcPr marL="14288" marR="14288" marT="0" marB="0">
                    <a:lnL w="9525" cap="flat" cmpd="sng" algn="ctr">
                      <a:noFill/>
                      <a:prstDash val="solid"/>
                    </a:lnL>
                    <a:lnR w="9525" cap="flat" cmpd="sng" algn="ctr">
                      <a:noFill/>
                      <a:prstDash val="solid"/>
                    </a:lnR>
                    <a:lnT w="25400"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89402">
                <a:tc>
                  <a:txBody>
                    <a:bodyPr/>
                    <a:lstStyle/>
                    <a:p>
                      <a:pPr marL="0" marR="0">
                        <a:spcBef>
                          <a:spcPts val="0"/>
                        </a:spcBef>
                        <a:spcAft>
                          <a:spcPts val="0"/>
                        </a:spcAft>
                      </a:pPr>
                      <a:r>
                        <a:rPr lang="en-US" sz="800" dirty="0">
                          <a:effectLst/>
                        </a:rPr>
                        <a:t>Sex (Female)</a:t>
                      </a:r>
                      <a:endParaRPr lang="en-US" sz="800" dirty="0">
                        <a:solidFill>
                          <a:schemeClr val="tx1"/>
                        </a:solidFill>
                        <a:effectLst/>
                        <a:latin typeface="Calibri" charset="0"/>
                        <a:ea typeface="Calibri" charset="0"/>
                        <a:cs typeface="Times New Roman" charset="0"/>
                      </a:endParaRPr>
                    </a:p>
                  </a:txBody>
                  <a:tcPr marL="14288" marR="14288" marT="0" marB="0">
                    <a:lnL w="9525" cap="flat" cmpd="sng" algn="ctr">
                      <a:noFill/>
                      <a:prstDash val="solid"/>
                    </a:lnL>
                    <a:lnR w="25400"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800" dirty="0">
                          <a:effectLst/>
                        </a:rPr>
                        <a:t>159 (59%)</a:t>
                      </a:r>
                      <a:endParaRPr lang="en-US" sz="800" dirty="0">
                        <a:effectLst/>
                        <a:latin typeface="Calibri" charset="0"/>
                        <a:ea typeface="Calibri" charset="0"/>
                        <a:cs typeface="Times New Roman" charset="0"/>
                      </a:endParaRPr>
                    </a:p>
                  </a:txBody>
                  <a:tcPr marL="14288" marR="14288" marT="0" marB="0">
                    <a:lnL w="25400"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800" dirty="0">
                          <a:effectLst/>
                        </a:rPr>
                        <a:t>104 (49.3%)</a:t>
                      </a:r>
                      <a:endParaRPr lang="en-US" sz="800" dirty="0">
                        <a:effectLst/>
                        <a:latin typeface="Calibri" charset="0"/>
                        <a:ea typeface="Calibri" charset="0"/>
                        <a:cs typeface="Times New Roman" charset="0"/>
                      </a:endParaRPr>
                    </a:p>
                  </a:txBody>
                  <a:tcPr marL="14288" marR="14288" marT="0" marB="0">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84666">
                <a:tc>
                  <a:txBody>
                    <a:bodyPr/>
                    <a:lstStyle/>
                    <a:p>
                      <a:pPr marL="0" marR="0">
                        <a:spcBef>
                          <a:spcPts val="0"/>
                        </a:spcBef>
                        <a:spcAft>
                          <a:spcPts val="0"/>
                        </a:spcAft>
                      </a:pPr>
                      <a:r>
                        <a:rPr lang="en-US" sz="800" dirty="0">
                          <a:effectLst/>
                        </a:rPr>
                        <a:t>Married </a:t>
                      </a:r>
                      <a:endParaRPr lang="en-US" sz="800" dirty="0">
                        <a:solidFill>
                          <a:schemeClr val="tx1"/>
                        </a:solidFill>
                        <a:effectLst/>
                        <a:latin typeface="Calibri" charset="0"/>
                        <a:ea typeface="Calibri" charset="0"/>
                        <a:cs typeface="Times New Roman" charset="0"/>
                      </a:endParaRPr>
                    </a:p>
                  </a:txBody>
                  <a:tcPr marL="14288" marR="14288" marT="0" marB="0">
                    <a:lnL w="9525" cap="flat" cmpd="sng" algn="ctr">
                      <a:noFill/>
                      <a:prstDash val="solid"/>
                    </a:lnL>
                    <a:lnR w="25400"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800" dirty="0">
                          <a:effectLst/>
                        </a:rPr>
                        <a:t>135 (50%)</a:t>
                      </a:r>
                      <a:endParaRPr lang="en-US" sz="800" dirty="0">
                        <a:effectLst/>
                        <a:latin typeface="Calibri" charset="0"/>
                        <a:ea typeface="Calibri" charset="0"/>
                        <a:cs typeface="Times New Roman" charset="0"/>
                      </a:endParaRPr>
                    </a:p>
                  </a:txBody>
                  <a:tcPr marL="14288" marR="14288" marT="0" marB="0">
                    <a:lnL w="25400"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800" dirty="0">
                          <a:effectLst/>
                        </a:rPr>
                        <a:t>159 (75.4%)</a:t>
                      </a:r>
                      <a:endParaRPr lang="en-US" sz="800" dirty="0">
                        <a:effectLst/>
                        <a:latin typeface="Calibri" charset="0"/>
                        <a:ea typeface="Calibri" charset="0"/>
                        <a:cs typeface="Times New Roman" charset="0"/>
                      </a:endParaRPr>
                    </a:p>
                  </a:txBody>
                  <a:tcPr marL="14288" marR="14288" marT="0" marB="0">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84666">
                <a:tc>
                  <a:txBody>
                    <a:bodyPr/>
                    <a:lstStyle/>
                    <a:p>
                      <a:pPr marL="0" marR="0">
                        <a:spcBef>
                          <a:spcPts val="0"/>
                        </a:spcBef>
                        <a:spcAft>
                          <a:spcPts val="0"/>
                        </a:spcAft>
                      </a:pPr>
                      <a:r>
                        <a:rPr lang="en-US" sz="800" dirty="0">
                          <a:effectLst/>
                        </a:rPr>
                        <a:t>Education (&lt;12 years)</a:t>
                      </a:r>
                      <a:endParaRPr lang="en-US" sz="800" dirty="0">
                        <a:solidFill>
                          <a:schemeClr val="tx1"/>
                        </a:solidFill>
                        <a:effectLst/>
                        <a:latin typeface="Calibri" charset="0"/>
                        <a:ea typeface="Calibri" charset="0"/>
                        <a:cs typeface="Times New Roman" charset="0"/>
                      </a:endParaRPr>
                    </a:p>
                  </a:txBody>
                  <a:tcPr marL="14288" marR="14288" marT="0" marB="0">
                    <a:lnL w="9525" cap="flat" cmpd="sng" algn="ctr">
                      <a:noFill/>
                      <a:prstDash val="solid"/>
                    </a:lnL>
                    <a:lnR w="25400"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800" dirty="0">
                          <a:effectLst/>
                        </a:rPr>
                        <a:t>182 (63.1%)</a:t>
                      </a:r>
                      <a:endParaRPr lang="en-US" sz="800" dirty="0">
                        <a:effectLst/>
                        <a:latin typeface="Calibri" charset="0"/>
                        <a:ea typeface="Calibri" charset="0"/>
                        <a:cs typeface="Times New Roman" charset="0"/>
                      </a:endParaRPr>
                    </a:p>
                  </a:txBody>
                  <a:tcPr marL="14288" marR="14288" marT="0" marB="0">
                    <a:lnL w="25400"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800" dirty="0">
                          <a:effectLst/>
                        </a:rPr>
                        <a:t>77 (31.3%)</a:t>
                      </a:r>
                      <a:endParaRPr lang="en-US" sz="800" dirty="0">
                        <a:effectLst/>
                        <a:latin typeface="Calibri" charset="0"/>
                        <a:ea typeface="Calibri" charset="0"/>
                        <a:cs typeface="Times New Roman" charset="0"/>
                      </a:endParaRPr>
                    </a:p>
                  </a:txBody>
                  <a:tcPr marL="14288" marR="14288" marT="0" marB="0">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84666">
                <a:tc>
                  <a:txBody>
                    <a:bodyPr/>
                    <a:lstStyle/>
                    <a:p>
                      <a:pPr marL="0" marR="0">
                        <a:spcBef>
                          <a:spcPts val="0"/>
                        </a:spcBef>
                        <a:spcAft>
                          <a:spcPts val="0"/>
                        </a:spcAft>
                      </a:pPr>
                      <a:r>
                        <a:rPr lang="en-US" sz="800" dirty="0">
                          <a:effectLst/>
                        </a:rPr>
                        <a:t>Years of residence (&lt; 20)</a:t>
                      </a:r>
                      <a:endParaRPr lang="en-US" sz="800" dirty="0">
                        <a:solidFill>
                          <a:schemeClr val="tx1"/>
                        </a:solidFill>
                        <a:effectLst/>
                        <a:latin typeface="Calibri" charset="0"/>
                        <a:ea typeface="Calibri" charset="0"/>
                        <a:cs typeface="Times New Roman" charset="0"/>
                      </a:endParaRPr>
                    </a:p>
                  </a:txBody>
                  <a:tcPr marL="14288" marR="14288" marT="0" marB="0">
                    <a:lnL w="9525" cap="flat" cmpd="sng" algn="ctr">
                      <a:noFill/>
                      <a:prstDash val="solid"/>
                    </a:lnL>
                    <a:lnR w="25400"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800">
                          <a:effectLst/>
                        </a:rPr>
                        <a:t>54 (20%)</a:t>
                      </a:r>
                      <a:endParaRPr lang="en-US" sz="800">
                        <a:effectLst/>
                        <a:latin typeface="Calibri" charset="0"/>
                        <a:ea typeface="Calibri" charset="0"/>
                        <a:cs typeface="Times New Roman" charset="0"/>
                      </a:endParaRPr>
                    </a:p>
                  </a:txBody>
                  <a:tcPr marL="14288" marR="14288" marT="0" marB="0">
                    <a:lnL w="25400"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800" dirty="0">
                          <a:effectLst/>
                        </a:rPr>
                        <a:t>133 (46%)</a:t>
                      </a:r>
                      <a:endParaRPr lang="en-US" sz="800" dirty="0">
                        <a:effectLst/>
                        <a:latin typeface="Calibri" charset="0"/>
                        <a:ea typeface="Calibri" charset="0"/>
                        <a:cs typeface="Times New Roman" charset="0"/>
                      </a:endParaRPr>
                    </a:p>
                  </a:txBody>
                  <a:tcPr marL="14288" marR="14288" marT="0" marB="0">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14300">
                <a:tc>
                  <a:txBody>
                    <a:bodyPr/>
                    <a:lstStyle/>
                    <a:p>
                      <a:pPr marL="0" marR="0">
                        <a:spcBef>
                          <a:spcPts val="0"/>
                        </a:spcBef>
                        <a:spcAft>
                          <a:spcPts val="0"/>
                        </a:spcAft>
                      </a:pPr>
                      <a:r>
                        <a:rPr lang="en-US" sz="800" dirty="0">
                          <a:effectLst/>
                        </a:rPr>
                        <a:t>Income (&lt; $ 50,000)</a:t>
                      </a:r>
                      <a:endParaRPr lang="en-US" sz="800" dirty="0">
                        <a:solidFill>
                          <a:schemeClr val="tx1"/>
                        </a:solidFill>
                        <a:effectLst/>
                        <a:latin typeface="Calibri" charset="0"/>
                        <a:ea typeface="Calibri" charset="0"/>
                        <a:cs typeface="Times New Roman" charset="0"/>
                      </a:endParaRPr>
                    </a:p>
                  </a:txBody>
                  <a:tcPr marL="14288" marR="14288" marT="0" marB="0">
                    <a:lnL w="9525" cap="flat" cmpd="sng" algn="ctr">
                      <a:noFill/>
                      <a:prstDash val="solid"/>
                    </a:lnL>
                    <a:lnR w="25400"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800" dirty="0">
                          <a:effectLst/>
                        </a:rPr>
                        <a:t>205 (76%)</a:t>
                      </a:r>
                      <a:endParaRPr lang="en-US" sz="800" dirty="0">
                        <a:effectLst/>
                        <a:latin typeface="Calibri" charset="0"/>
                        <a:ea typeface="Calibri" charset="0"/>
                        <a:cs typeface="Times New Roman" charset="0"/>
                      </a:endParaRPr>
                    </a:p>
                  </a:txBody>
                  <a:tcPr marL="14288" marR="14288" marT="0" marB="0">
                    <a:lnL w="25400"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800" dirty="0">
                          <a:effectLst/>
                        </a:rPr>
                        <a:t>126 (60%)</a:t>
                      </a:r>
                      <a:endParaRPr lang="en-US" sz="800" dirty="0">
                        <a:effectLst/>
                        <a:latin typeface="Calibri" charset="0"/>
                        <a:ea typeface="Calibri" charset="0"/>
                        <a:cs typeface="Times New Roman" charset="0"/>
                      </a:endParaRPr>
                    </a:p>
                  </a:txBody>
                  <a:tcPr marL="14288" marR="14288" marT="0" marB="0">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extLst/>
          </p:nvPr>
        </p:nvGraphicFramePr>
        <p:xfrm>
          <a:off x="4302125" y="3921125"/>
          <a:ext cx="6141899" cy="1977568"/>
        </p:xfrm>
        <a:graphic>
          <a:graphicData uri="http://schemas.openxmlformats.org/drawingml/2006/table">
            <a:tbl>
              <a:tblPr firstRow="1" firstCol="1" bandRow="1">
                <a:tableStyleId>{1FECB4D8-DB02-4DC6-A0A2-4F2EBAE1DC90}</a:tableStyleId>
              </a:tblPr>
              <a:tblGrid>
                <a:gridCol w="1897057">
                  <a:extLst>
                    <a:ext uri="{9D8B030D-6E8A-4147-A177-3AD203B41FA5}">
                      <a16:colId xmlns:a16="http://schemas.microsoft.com/office/drawing/2014/main" val="20000"/>
                    </a:ext>
                  </a:extLst>
                </a:gridCol>
                <a:gridCol w="1323660">
                  <a:extLst>
                    <a:ext uri="{9D8B030D-6E8A-4147-A177-3AD203B41FA5}">
                      <a16:colId xmlns:a16="http://schemas.microsoft.com/office/drawing/2014/main" val="20001"/>
                    </a:ext>
                  </a:extLst>
                </a:gridCol>
                <a:gridCol w="1473092">
                  <a:extLst>
                    <a:ext uri="{9D8B030D-6E8A-4147-A177-3AD203B41FA5}">
                      <a16:colId xmlns:a16="http://schemas.microsoft.com/office/drawing/2014/main" val="20002"/>
                    </a:ext>
                  </a:extLst>
                </a:gridCol>
                <a:gridCol w="1448090">
                  <a:extLst>
                    <a:ext uri="{9D8B030D-6E8A-4147-A177-3AD203B41FA5}">
                      <a16:colId xmlns:a16="http://schemas.microsoft.com/office/drawing/2014/main" val="20003"/>
                    </a:ext>
                  </a:extLst>
                </a:gridCol>
              </a:tblGrid>
              <a:tr h="141589">
                <a:tc>
                  <a:txBody>
                    <a:bodyPr/>
                    <a:lstStyle/>
                    <a:p>
                      <a:pPr marL="0" marR="0" algn="ctr">
                        <a:spcBef>
                          <a:spcPts val="0"/>
                        </a:spcBef>
                        <a:spcAft>
                          <a:spcPts val="0"/>
                        </a:spcAft>
                      </a:pPr>
                      <a:r>
                        <a:rPr lang="en-US" sz="700" dirty="0">
                          <a:effectLst/>
                        </a:rPr>
                        <a:t> </a:t>
                      </a:r>
                      <a:endParaRPr lang="en-US" sz="700" dirty="0">
                        <a:effectLst/>
                        <a:latin typeface="Calibri" charset="0"/>
                        <a:ea typeface="Calibri" charset="0"/>
                        <a:cs typeface="Times New Roman" charset="0"/>
                      </a:endParaRPr>
                    </a:p>
                  </a:txBody>
                  <a:tcPr marL="14288" marR="14288" marT="0" marB="0">
                    <a:solidFill>
                      <a:srgbClr val="C00000"/>
                    </a:solidFill>
                  </a:tcPr>
                </a:tc>
                <a:tc>
                  <a:txBody>
                    <a:bodyPr/>
                    <a:lstStyle/>
                    <a:p>
                      <a:pPr marL="0" marR="0" algn="ctr">
                        <a:spcBef>
                          <a:spcPts val="0"/>
                        </a:spcBef>
                        <a:spcAft>
                          <a:spcPts val="0"/>
                        </a:spcAft>
                      </a:pPr>
                      <a:r>
                        <a:rPr lang="en-US" sz="700" u="sng" dirty="0">
                          <a:effectLst/>
                        </a:rPr>
                        <a:t>Total Sample (N = 481)</a:t>
                      </a:r>
                      <a:endParaRPr lang="en-US" sz="700" dirty="0">
                        <a:effectLst/>
                        <a:latin typeface="Calibri" charset="0"/>
                        <a:ea typeface="Calibri" charset="0"/>
                        <a:cs typeface="Times New Roman" charset="0"/>
                      </a:endParaRPr>
                    </a:p>
                  </a:txBody>
                  <a:tcPr marL="14288" marR="14288" marT="0" marB="0" anchor="ctr">
                    <a:solidFill>
                      <a:srgbClr val="C00000"/>
                    </a:solidFill>
                  </a:tcPr>
                </a:tc>
                <a:tc>
                  <a:txBody>
                    <a:bodyPr/>
                    <a:lstStyle/>
                    <a:p>
                      <a:pPr marL="0" marR="0" algn="ctr">
                        <a:spcBef>
                          <a:spcPts val="0"/>
                        </a:spcBef>
                        <a:spcAft>
                          <a:spcPts val="0"/>
                        </a:spcAft>
                      </a:pPr>
                      <a:r>
                        <a:rPr lang="en-US" sz="700" u="sng" dirty="0">
                          <a:effectLst/>
                        </a:rPr>
                        <a:t>Asian Elders (N = 270)</a:t>
                      </a:r>
                      <a:endParaRPr lang="en-US" sz="700" dirty="0">
                        <a:effectLst/>
                        <a:latin typeface="Calibri" charset="0"/>
                        <a:ea typeface="Calibri" charset="0"/>
                        <a:cs typeface="Times New Roman" charset="0"/>
                      </a:endParaRPr>
                    </a:p>
                  </a:txBody>
                  <a:tcPr marL="14288" marR="14288" marT="0" marB="0" anchor="ctr">
                    <a:solidFill>
                      <a:srgbClr val="C00000"/>
                    </a:solidFill>
                  </a:tcPr>
                </a:tc>
                <a:tc>
                  <a:txBody>
                    <a:bodyPr/>
                    <a:lstStyle/>
                    <a:p>
                      <a:pPr marL="0" marR="0" algn="ctr">
                        <a:spcBef>
                          <a:spcPts val="0"/>
                        </a:spcBef>
                        <a:spcAft>
                          <a:spcPts val="0"/>
                        </a:spcAft>
                      </a:pPr>
                      <a:r>
                        <a:rPr lang="en-US" sz="700" u="sng" dirty="0">
                          <a:effectLst/>
                        </a:rPr>
                        <a:t>Latino Elders (N = 211)</a:t>
                      </a:r>
                      <a:endParaRPr lang="en-US" sz="700" dirty="0">
                        <a:effectLst/>
                        <a:latin typeface="Calibri" charset="0"/>
                        <a:ea typeface="Calibri" charset="0"/>
                        <a:cs typeface="Times New Roman" charset="0"/>
                      </a:endParaRPr>
                    </a:p>
                  </a:txBody>
                  <a:tcPr marL="14288" marR="14288" marT="0" marB="0" anchor="ctr">
                    <a:solidFill>
                      <a:srgbClr val="C00000"/>
                    </a:solidFill>
                  </a:tcPr>
                </a:tc>
                <a:extLst>
                  <a:ext uri="{0D108BD9-81ED-4DB2-BD59-A6C34878D82A}">
                    <a16:rowId xmlns:a16="http://schemas.microsoft.com/office/drawing/2014/main" val="10000"/>
                  </a:ext>
                </a:extLst>
              </a:tr>
              <a:tr h="105254">
                <a:tc>
                  <a:txBody>
                    <a:bodyPr/>
                    <a:lstStyle/>
                    <a:p>
                      <a:pPr marL="0" marR="0">
                        <a:spcBef>
                          <a:spcPts val="0"/>
                        </a:spcBef>
                        <a:spcAft>
                          <a:spcPts val="0"/>
                        </a:spcAft>
                      </a:pPr>
                      <a:r>
                        <a:rPr lang="en-US" sz="700" dirty="0">
                          <a:effectLst/>
                        </a:rPr>
                        <a:t>Step        Predictor</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Odds ratio (95% CI)</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Odds ratio (95% CI)</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Odds ratio (95% CI)</a:t>
                      </a:r>
                      <a:endParaRPr lang="en-US" sz="700" dirty="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01"/>
                  </a:ext>
                </a:extLst>
              </a:tr>
              <a:tr h="105254">
                <a:tc>
                  <a:txBody>
                    <a:bodyPr/>
                    <a:lstStyle/>
                    <a:p>
                      <a:pPr marL="0" marR="0">
                        <a:spcBef>
                          <a:spcPts val="0"/>
                        </a:spcBef>
                        <a:spcAft>
                          <a:spcPts val="0"/>
                        </a:spcAft>
                      </a:pPr>
                      <a:r>
                        <a:rPr lang="en-US" sz="700" dirty="0">
                          <a:effectLst/>
                        </a:rPr>
                        <a:t>1              Demographics</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 </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 </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 </a:t>
                      </a:r>
                      <a:endParaRPr lang="en-US" sz="70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02"/>
                  </a:ext>
                </a:extLst>
              </a:tr>
              <a:tr h="105254">
                <a:tc>
                  <a:txBody>
                    <a:bodyPr/>
                    <a:lstStyle/>
                    <a:p>
                      <a:pPr marL="0" marR="0">
                        <a:spcBef>
                          <a:spcPts val="0"/>
                        </a:spcBef>
                        <a:spcAft>
                          <a:spcPts val="0"/>
                        </a:spcAft>
                      </a:pPr>
                      <a:r>
                        <a:rPr lang="en-US" sz="700">
                          <a:effectLst/>
                        </a:rPr>
                        <a:t>                       Age</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0.03 [0.97, 1.10]</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-0.08 [0.08, 1.08]</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0.05 [0.97, 1.15]</a:t>
                      </a:r>
                      <a:endParaRPr lang="en-US" sz="700" dirty="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03"/>
                  </a:ext>
                </a:extLst>
              </a:tr>
              <a:tr h="105254">
                <a:tc>
                  <a:txBody>
                    <a:bodyPr/>
                    <a:lstStyle/>
                    <a:p>
                      <a:pPr marL="0" marR="0">
                        <a:spcBef>
                          <a:spcPts val="0"/>
                        </a:spcBef>
                        <a:spcAft>
                          <a:spcPts val="0"/>
                        </a:spcAft>
                      </a:pPr>
                      <a:r>
                        <a:rPr lang="en-US" sz="700">
                          <a:effectLst/>
                        </a:rPr>
                        <a:t>                       Female</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1.42 [1.45, 11.68]***</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0.63 [0.26, 13.51]*</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2.24 [1.43, 61.57]***</a:t>
                      </a:r>
                      <a:endParaRPr lang="en-US" sz="70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04"/>
                  </a:ext>
                </a:extLst>
              </a:tr>
              <a:tr h="105254">
                <a:tc>
                  <a:txBody>
                    <a:bodyPr/>
                    <a:lstStyle/>
                    <a:p>
                      <a:pPr marL="0" marR="0">
                        <a:spcBef>
                          <a:spcPts val="0"/>
                        </a:spcBef>
                        <a:spcAft>
                          <a:spcPts val="0"/>
                        </a:spcAft>
                      </a:pPr>
                      <a:r>
                        <a:rPr lang="en-US" sz="700">
                          <a:effectLst/>
                        </a:rPr>
                        <a:t>                       Education (&lt;12yrs)</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0.99 [0.94, 7.80]</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1.76 [0.20, 68.75]</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0.74 [0.26, 4.46]</a:t>
                      </a:r>
                      <a:endParaRPr lang="en-US" sz="70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05"/>
                  </a:ext>
                </a:extLst>
              </a:tr>
              <a:tr h="105254">
                <a:tc>
                  <a:txBody>
                    <a:bodyPr/>
                    <a:lstStyle/>
                    <a:p>
                      <a:pPr marL="0" marR="0">
                        <a:spcBef>
                          <a:spcPts val="0"/>
                        </a:spcBef>
                        <a:spcAft>
                          <a:spcPts val="0"/>
                        </a:spcAft>
                      </a:pPr>
                      <a:r>
                        <a:rPr lang="en-US" sz="700">
                          <a:effectLst/>
                        </a:rPr>
                        <a:t>                       Health insurance</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-0.07 [0.71, 1.22]</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-0.12[0.54, 4.43]</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-0.06 [0.66, 1.33]</a:t>
                      </a:r>
                      <a:endParaRPr lang="en-US" sz="70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06"/>
                  </a:ext>
                </a:extLst>
              </a:tr>
              <a:tr h="105254">
                <a:tc>
                  <a:txBody>
                    <a:bodyPr/>
                    <a:lstStyle/>
                    <a:p>
                      <a:pPr marL="0" marR="0">
                        <a:spcBef>
                          <a:spcPts val="0"/>
                        </a:spcBef>
                        <a:spcAft>
                          <a:spcPts val="0"/>
                        </a:spcAft>
                      </a:pPr>
                      <a:r>
                        <a:rPr lang="en-US" sz="700">
                          <a:effectLst/>
                        </a:rPr>
                        <a:t>                       Married</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-0.33 [0.27, 1.95]</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-0.55 [0.03, 10.14]</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-0.21 [0.20, 3.30]</a:t>
                      </a:r>
                      <a:endParaRPr lang="en-US" sz="70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07"/>
                  </a:ext>
                </a:extLst>
              </a:tr>
              <a:tr h="105254">
                <a:tc>
                  <a:txBody>
                    <a:bodyPr/>
                    <a:lstStyle/>
                    <a:p>
                      <a:pPr marL="0" marR="0">
                        <a:spcBef>
                          <a:spcPts val="0"/>
                        </a:spcBef>
                        <a:spcAft>
                          <a:spcPts val="0"/>
                        </a:spcAft>
                      </a:pPr>
                      <a:r>
                        <a:rPr lang="en-US" sz="700">
                          <a:effectLst/>
                        </a:rPr>
                        <a:t>                       Household income</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-0.14 [1.23, 14.65]</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-1.46 [1.07, 12.86]</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-1.41 [0.79, 11.12]</a:t>
                      </a:r>
                      <a:endParaRPr lang="en-US" sz="70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08"/>
                  </a:ext>
                </a:extLst>
              </a:tr>
              <a:tr h="105254">
                <a:tc>
                  <a:txBody>
                    <a:bodyPr/>
                    <a:lstStyle/>
                    <a:p>
                      <a:pPr marL="0" marR="0">
                        <a:spcBef>
                          <a:spcPts val="0"/>
                        </a:spcBef>
                        <a:spcAft>
                          <a:spcPts val="0"/>
                        </a:spcAft>
                      </a:pPr>
                      <a:r>
                        <a:rPr lang="en-US" sz="700">
                          <a:effectLst/>
                        </a:rPr>
                        <a:t>2             Acculturation Factors</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 </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 </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 </a:t>
                      </a:r>
                      <a:endParaRPr lang="en-US" sz="70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09"/>
                  </a:ext>
                </a:extLst>
              </a:tr>
              <a:tr h="105254">
                <a:tc>
                  <a:txBody>
                    <a:bodyPr/>
                    <a:lstStyle/>
                    <a:p>
                      <a:pPr marL="0" marR="0">
                        <a:spcBef>
                          <a:spcPts val="0"/>
                        </a:spcBef>
                        <a:spcAft>
                          <a:spcPts val="0"/>
                        </a:spcAft>
                      </a:pPr>
                      <a:r>
                        <a:rPr lang="en-US" sz="700">
                          <a:effectLst/>
                        </a:rPr>
                        <a:t>                       Years in the U.S.</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0.11 [0.24, 5.25]</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-2.51 [0.14, 2.24]</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1.51 [0.30, 67.61]</a:t>
                      </a:r>
                      <a:endParaRPr lang="en-US" sz="70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10"/>
                  </a:ext>
                </a:extLst>
              </a:tr>
              <a:tr h="129099">
                <a:tc>
                  <a:txBody>
                    <a:bodyPr/>
                    <a:lstStyle/>
                    <a:p>
                      <a:pPr marL="0" marR="0">
                        <a:spcBef>
                          <a:spcPts val="0"/>
                        </a:spcBef>
                        <a:spcAft>
                          <a:spcPts val="0"/>
                        </a:spcAft>
                      </a:pPr>
                      <a:r>
                        <a:rPr lang="en-US" sz="700">
                          <a:effectLst/>
                        </a:rPr>
                        <a:t>                       ELP</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-1.47 [0.06, 0.88]**</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-0.73 [0.1, 31.54]*</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-2.65 [0.01, 0.55]**</a:t>
                      </a:r>
                      <a:endParaRPr lang="en-US" sz="70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11"/>
                  </a:ext>
                </a:extLst>
              </a:tr>
              <a:tr h="105254">
                <a:tc>
                  <a:txBody>
                    <a:bodyPr/>
                    <a:lstStyle/>
                    <a:p>
                      <a:pPr marL="0" marR="0">
                        <a:spcBef>
                          <a:spcPts val="0"/>
                        </a:spcBef>
                        <a:spcAft>
                          <a:spcPts val="0"/>
                        </a:spcAft>
                      </a:pPr>
                      <a:r>
                        <a:rPr lang="en-US" sz="700">
                          <a:effectLst/>
                        </a:rPr>
                        <a:t>3            Physical Health</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 </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 </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 </a:t>
                      </a:r>
                      <a:endParaRPr lang="en-US" sz="700" dirty="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12"/>
                  </a:ext>
                </a:extLst>
              </a:tr>
              <a:tr h="105254">
                <a:tc>
                  <a:txBody>
                    <a:bodyPr/>
                    <a:lstStyle/>
                    <a:p>
                      <a:pPr marL="0" marR="0">
                        <a:spcBef>
                          <a:spcPts val="0"/>
                        </a:spcBef>
                        <a:spcAft>
                          <a:spcPts val="0"/>
                        </a:spcAft>
                      </a:pPr>
                      <a:r>
                        <a:rPr lang="en-US" sz="700">
                          <a:effectLst/>
                        </a:rPr>
                        <a:t>                       SR physical health</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0.35 [0.85, 2.36]*</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0.85 [0.77, 7.09]</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0.15 [0.54, 5.90]</a:t>
                      </a:r>
                      <a:endParaRPr lang="en-US" sz="700" dirty="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13"/>
                  </a:ext>
                </a:extLst>
              </a:tr>
              <a:tr h="105254">
                <a:tc>
                  <a:txBody>
                    <a:bodyPr/>
                    <a:lstStyle/>
                    <a:p>
                      <a:pPr marL="0" marR="0">
                        <a:spcBef>
                          <a:spcPts val="0"/>
                        </a:spcBef>
                        <a:spcAft>
                          <a:spcPts val="0"/>
                        </a:spcAft>
                      </a:pPr>
                      <a:r>
                        <a:rPr lang="en-US" sz="700">
                          <a:effectLst/>
                        </a:rPr>
                        <a:t>                       Chronic condition </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0.12 [0.34, 3.72]</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1.75 [0.31, 96.67]</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0.06 [0.19, 5.90]</a:t>
                      </a:r>
                      <a:endParaRPr lang="en-US" sz="700" dirty="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14"/>
                  </a:ext>
                </a:extLst>
              </a:tr>
              <a:tr h="105254">
                <a:tc>
                  <a:txBody>
                    <a:bodyPr/>
                    <a:lstStyle/>
                    <a:p>
                      <a:pPr marL="0" marR="0">
                        <a:spcBef>
                          <a:spcPts val="0"/>
                        </a:spcBef>
                        <a:spcAft>
                          <a:spcPts val="0"/>
                        </a:spcAft>
                      </a:pPr>
                      <a:r>
                        <a:rPr lang="en-US" sz="700">
                          <a:effectLst/>
                        </a:rPr>
                        <a:t>4            Mental Health  </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 </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 </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 </a:t>
                      </a:r>
                      <a:endParaRPr lang="en-US" sz="700" dirty="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15"/>
                  </a:ext>
                </a:extLst>
              </a:tr>
              <a:tr h="105254">
                <a:tc>
                  <a:txBody>
                    <a:bodyPr/>
                    <a:lstStyle/>
                    <a:p>
                      <a:pPr marL="0" marR="0">
                        <a:spcBef>
                          <a:spcPts val="0"/>
                        </a:spcBef>
                        <a:spcAft>
                          <a:spcPts val="0"/>
                        </a:spcAft>
                      </a:pPr>
                      <a:r>
                        <a:rPr lang="en-US" sz="700" dirty="0">
                          <a:effectLst/>
                        </a:rPr>
                        <a:t>                      SR mental health </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0.35 [0.84, 2.43]</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a:effectLst/>
                        </a:rPr>
                        <a:t>1.42 [0.84, 20.37]</a:t>
                      </a:r>
                      <a:endParaRPr lang="en-US" sz="70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0.46 [0.47, 2.12]</a:t>
                      </a:r>
                      <a:endParaRPr lang="en-US" sz="700" dirty="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16"/>
                  </a:ext>
                </a:extLst>
              </a:tr>
              <a:tr h="105254">
                <a:tc>
                  <a:txBody>
                    <a:bodyPr/>
                    <a:lstStyle/>
                    <a:p>
                      <a:pPr marL="0" marR="0">
                        <a:spcBef>
                          <a:spcPts val="0"/>
                        </a:spcBef>
                        <a:spcAft>
                          <a:spcPts val="0"/>
                        </a:spcAft>
                      </a:pPr>
                      <a:r>
                        <a:rPr lang="en-US" sz="700" dirty="0">
                          <a:effectLst/>
                        </a:rPr>
                        <a:t>                      Mental health issue</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1.29 [0.96, 13.70]*</a:t>
                      </a:r>
                      <a:endParaRPr lang="en-US" sz="700" dirty="0">
                        <a:effectLst/>
                        <a:latin typeface="Calibri" charset="0"/>
                        <a:ea typeface="Calibri" charset="0"/>
                        <a:cs typeface="Times New Roman" charset="0"/>
                      </a:endParaRPr>
                    </a:p>
                  </a:txBody>
                  <a:tcPr marL="14288" marR="14288" marT="0" marB="0"/>
                </a:tc>
                <a:tc>
                  <a:txBody>
                    <a:bodyPr/>
                    <a:lstStyle/>
                    <a:p>
                      <a:pPr marL="742950" marR="0" lvl="1" indent="-285750" algn="ctr">
                        <a:spcBef>
                          <a:spcPts val="0"/>
                        </a:spcBef>
                        <a:spcAft>
                          <a:spcPts val="0"/>
                        </a:spcAft>
                        <a:buFont typeface="+mj-lt"/>
                        <a:buAutoNum type="arabicPeriod" startAt="43"/>
                      </a:pPr>
                      <a:r>
                        <a:rPr lang="en-US" sz="700" dirty="0">
                          <a:effectLst/>
                        </a:rPr>
                        <a:t>1.23, 56.42]*</a:t>
                      </a:r>
                      <a:endParaRPr lang="en-US" sz="700" dirty="0">
                        <a:effectLst/>
                        <a:latin typeface="Calibri" charset="0"/>
                        <a:ea typeface="Calibri" charset="0"/>
                        <a:cs typeface="Times New Roman" charset="0"/>
                      </a:endParaRPr>
                    </a:p>
                  </a:txBody>
                  <a:tcPr marL="14288" marR="14288" marT="0" marB="0"/>
                </a:tc>
                <a:tc>
                  <a:txBody>
                    <a:bodyPr/>
                    <a:lstStyle/>
                    <a:p>
                      <a:pPr marL="0" marR="0" algn="ctr">
                        <a:spcBef>
                          <a:spcPts val="0"/>
                        </a:spcBef>
                        <a:spcAft>
                          <a:spcPts val="0"/>
                        </a:spcAft>
                      </a:pPr>
                      <a:r>
                        <a:rPr lang="en-US" sz="700" dirty="0">
                          <a:effectLst/>
                        </a:rPr>
                        <a:t>2.75 [2.29, 60.15]**</a:t>
                      </a:r>
                      <a:endParaRPr lang="en-US" sz="700" dirty="0">
                        <a:effectLst/>
                        <a:latin typeface="Calibri" charset="0"/>
                        <a:ea typeface="Calibri" charset="0"/>
                        <a:cs typeface="Times New Roman" charset="0"/>
                      </a:endParaRPr>
                    </a:p>
                  </a:txBody>
                  <a:tcPr marL="14288" marR="14288" marT="0" marB="0"/>
                </a:tc>
                <a:extLst>
                  <a:ext uri="{0D108BD9-81ED-4DB2-BD59-A6C34878D82A}">
                    <a16:rowId xmlns:a16="http://schemas.microsoft.com/office/drawing/2014/main" val="10017"/>
                  </a:ext>
                </a:extLst>
              </a:tr>
            </a:tbl>
          </a:graphicData>
        </a:graphic>
      </p:graphicFrame>
      <p:sp>
        <p:nvSpPr>
          <p:cNvPr id="28" name="Text Box 192"/>
          <p:cNvSpPr txBox="1">
            <a:spLocks noChangeArrowheads="1"/>
          </p:cNvSpPr>
          <p:nvPr/>
        </p:nvSpPr>
        <p:spPr bwMode="auto">
          <a:xfrm>
            <a:off x="8039875" y="3059805"/>
            <a:ext cx="2404149" cy="728844"/>
          </a:xfrm>
          <a:prstGeom prst="rect">
            <a:avLst/>
          </a:prstGeom>
          <a:gradFill flip="none" rotWithShape="1">
            <a:gsLst>
              <a:gs pos="0">
                <a:schemeClr val="accent3">
                  <a:lumMod val="0"/>
                  <a:lumOff val="100000"/>
                </a:schemeClr>
              </a:gs>
              <a:gs pos="25000">
                <a:schemeClr val="accent3">
                  <a:lumMod val="0"/>
                  <a:lumOff val="100000"/>
                </a:schemeClr>
              </a:gs>
              <a:gs pos="100000">
                <a:schemeClr val="accent3">
                  <a:lumMod val="100000"/>
                </a:schemeClr>
              </a:gs>
            </a:gsLst>
            <a:path path="circle">
              <a:fillToRect l="50000" t="-80000" r="50000" b="180000"/>
            </a:path>
            <a:tileRect/>
          </a:gradFill>
          <a:ln w="12700">
            <a:solidFill>
              <a:schemeClr val="accent1">
                <a:lumMod val="75000"/>
              </a:schemeClr>
            </a:solidFill>
          </a:ln>
          <a:effectLst/>
        </p:spPr>
        <p:txBody>
          <a:bodyPr wrap="square" lIns="28570" tIns="28570" rIns="28570" bIns="2857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marL="119043" indent="-119043" defTabSz="685573">
              <a:lnSpc>
                <a:spcPct val="150000"/>
              </a:lnSpc>
              <a:buFont typeface="Arial" charset="0"/>
              <a:buChar char="•"/>
            </a:pPr>
            <a:r>
              <a:rPr lang="en-US" sz="750" dirty="0">
                <a:solidFill>
                  <a:srgbClr val="000000"/>
                </a:solidFill>
              </a:rPr>
              <a:t>Data were subject to reporting bias as the surveys used retrospective measures</a:t>
            </a:r>
          </a:p>
          <a:p>
            <a:pPr marL="119043" indent="-119043" defTabSz="685573">
              <a:lnSpc>
                <a:spcPct val="150000"/>
              </a:lnSpc>
              <a:buFont typeface="Arial" charset="0"/>
              <a:buChar char="•"/>
            </a:pPr>
            <a:r>
              <a:rPr lang="en-US" sz="750" dirty="0">
                <a:solidFill>
                  <a:srgbClr val="000000"/>
                </a:solidFill>
              </a:rPr>
              <a:t>Possible within-group differences were missed due to grouping, based on nationality, SES, and culture</a:t>
            </a:r>
          </a:p>
        </p:txBody>
      </p:sp>
      <p:sp>
        <p:nvSpPr>
          <p:cNvPr id="30" name="Rectangle 29"/>
          <p:cNvSpPr/>
          <p:nvPr/>
        </p:nvSpPr>
        <p:spPr>
          <a:xfrm>
            <a:off x="8039875" y="2920849"/>
            <a:ext cx="2404149" cy="143026"/>
          </a:xfrm>
          <a:prstGeom prst="rect">
            <a:avLst/>
          </a:prstGeom>
          <a:solidFill>
            <a:srgbClr val="C00000"/>
          </a:solidFill>
          <a:ln w="12700"/>
        </p:spPr>
        <p:style>
          <a:lnRef idx="2">
            <a:schemeClr val="accent1">
              <a:shade val="50000"/>
            </a:schemeClr>
          </a:lnRef>
          <a:fillRef idx="1">
            <a:schemeClr val="accent1"/>
          </a:fillRef>
          <a:effectRef idx="0">
            <a:schemeClr val="accent1"/>
          </a:effectRef>
          <a:fontRef idx="minor">
            <a:schemeClr val="lt1"/>
          </a:fontRef>
        </p:style>
        <p:txBody>
          <a:bodyPr lIns="14285" tIns="7143" rIns="14285" bIns="7143" rtlCol="0" anchor="ctr"/>
          <a:lstStyle/>
          <a:p>
            <a:pPr algn="ctr" defTabSz="685573"/>
            <a:r>
              <a:rPr lang="en-US" sz="917" b="1" dirty="0">
                <a:solidFill>
                  <a:srgbClr val="919191">
                    <a:lumMod val="20000"/>
                    <a:lumOff val="80000"/>
                  </a:srgbClr>
                </a:solidFill>
                <a:latin typeface="Calibri"/>
              </a:rPr>
              <a:t>Limitations</a:t>
            </a:r>
          </a:p>
        </p:txBody>
      </p:sp>
      <p:sp>
        <p:nvSpPr>
          <p:cNvPr id="3" name="TextBox 2"/>
          <p:cNvSpPr txBox="1"/>
          <p:nvPr/>
        </p:nvSpPr>
        <p:spPr>
          <a:xfrm>
            <a:off x="4300140" y="5875871"/>
            <a:ext cx="4970860" cy="182038"/>
          </a:xfrm>
          <a:prstGeom prst="rect">
            <a:avLst/>
          </a:prstGeom>
          <a:noFill/>
        </p:spPr>
        <p:txBody>
          <a:bodyPr wrap="square" rtlCol="0">
            <a:spAutoFit/>
          </a:bodyPr>
          <a:lstStyle/>
          <a:p>
            <a:pPr defTabSz="685573"/>
            <a:r>
              <a:rPr lang="en-US" sz="583" dirty="0">
                <a:solidFill>
                  <a:srgbClr val="000000"/>
                </a:solidFill>
                <a:latin typeface="Calibri"/>
              </a:rPr>
              <a:t>Notes: ELP = English language proficiency; SR = self-rated; dependent variable = mental health service use.  *p &lt; 0.05; **p &lt; 0.01; ***p &lt; 0.001.</a:t>
            </a:r>
          </a:p>
        </p:txBody>
      </p:sp>
    </p:spTree>
    <p:extLst>
      <p:ext uri="{BB962C8B-B14F-4D97-AF65-F5344CB8AC3E}">
        <p14:creationId xmlns:p14="http://schemas.microsoft.com/office/powerpoint/2010/main" val="2251251862"/>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Custom 1">
      <a:dk1>
        <a:srgbClr val="000000"/>
      </a:dk1>
      <a:lt1>
        <a:srgbClr val="D5D5D5"/>
      </a:lt1>
      <a:dk2>
        <a:srgbClr val="E72000"/>
      </a:dk2>
      <a:lt2>
        <a:srgbClr val="FEFFFF"/>
      </a:lt2>
      <a:accent1>
        <a:srgbClr val="212121"/>
      </a:accent1>
      <a:accent2>
        <a:srgbClr val="212121"/>
      </a:accent2>
      <a:accent3>
        <a:srgbClr val="919191"/>
      </a:accent3>
      <a:accent4>
        <a:srgbClr val="FF2614"/>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2908</Words>
  <Application>Microsoft Office PowerPoint</Application>
  <PresentationFormat>Widescreen</PresentationFormat>
  <Paragraphs>345</Paragraphs>
  <Slides>20</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Calibri</vt:lpstr>
      <vt:lpstr>Corbel</vt:lpstr>
      <vt:lpstr>Tahoma</vt:lpstr>
      <vt:lpstr>Times New Roman</vt:lpstr>
      <vt:lpstr>Wingdings 2</vt:lpstr>
      <vt:lpstr>Frame</vt:lpstr>
      <vt:lpstr>Office Theme</vt:lpstr>
      <vt:lpstr>Default Design</vt:lpstr>
      <vt:lpstr>Poster Sessions: Design and Delivery 101</vt:lpstr>
      <vt:lpstr>Webinar Etiquette:</vt:lpstr>
      <vt:lpstr>Why present a poster?</vt:lpstr>
      <vt:lpstr>What to expect during your poster session.</vt:lpstr>
      <vt:lpstr>SGS Specifics for Poster Presentations</vt:lpstr>
      <vt:lpstr>APA Standards &amp; Style</vt:lpstr>
      <vt:lpstr>APA Standards &amp; Style</vt:lpstr>
      <vt:lpstr>Charts &amp; Graphics</vt:lpstr>
      <vt:lpstr>PowerPoint Presentation</vt:lpstr>
      <vt:lpstr>Colors and Font</vt:lpstr>
      <vt:lpstr>Photos</vt:lpstr>
      <vt:lpstr>Clean and Simple, Easy to Read</vt:lpstr>
      <vt:lpstr>Details to include or omit</vt:lpstr>
      <vt:lpstr>PowerPoint Presentation</vt:lpstr>
      <vt:lpstr>2017 Poster Winners</vt:lpstr>
      <vt:lpstr>PowerPoint Presentation</vt:lpstr>
      <vt:lpstr>PowerPoint Presentation</vt:lpstr>
      <vt:lpstr>Other items to consider</vt:lpstr>
      <vt:lpstr>Questions &amp; Answers: The floor is now open</vt:lpstr>
      <vt:lpstr>Future Webinars Upcoming Include: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Sessions: Design and Delivery 101</dc:title>
  <dc:creator>Lee Ann Ferguson</dc:creator>
  <cp:lastModifiedBy>Lee Ann Ferguson</cp:lastModifiedBy>
  <cp:revision>3</cp:revision>
  <dcterms:created xsi:type="dcterms:W3CDTF">2018-10-18T02:42:16Z</dcterms:created>
  <dcterms:modified xsi:type="dcterms:W3CDTF">2018-10-18T17:00:28Z</dcterms:modified>
</cp:coreProperties>
</file>